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90" r:id="rId3"/>
    <p:sldId id="289" r:id="rId4"/>
    <p:sldId id="288" r:id="rId5"/>
    <p:sldId id="257" r:id="rId6"/>
    <p:sldId id="271" r:id="rId7"/>
    <p:sldId id="262" r:id="rId8"/>
    <p:sldId id="283" r:id="rId9"/>
    <p:sldId id="284" r:id="rId10"/>
    <p:sldId id="285" r:id="rId11"/>
    <p:sldId id="268" r:id="rId12"/>
    <p:sldId id="286" r:id="rId13"/>
    <p:sldId id="261" r:id="rId14"/>
    <p:sldId id="272" r:id="rId15"/>
    <p:sldId id="273" r:id="rId16"/>
    <p:sldId id="266" r:id="rId17"/>
    <p:sldId id="278" r:id="rId18"/>
    <p:sldId id="258" r:id="rId19"/>
  </p:sldIdLst>
  <p:sldSz cx="9144000" cy="6858000" type="screen4x3"/>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8AB9D-9DC2-B84D-8594-D2AEB0979867}" v="149" dt="2020-11-24T09:25:18.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245"/>
  </p:normalViewPr>
  <p:slideViewPr>
    <p:cSldViewPr>
      <p:cViewPr varScale="1">
        <p:scale>
          <a:sx n="109" d="100"/>
          <a:sy n="109" d="100"/>
        </p:scale>
        <p:origin x="128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 Id="rId30"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文婷 柴" userId="cc3e45de-2f49-4c89-aeff-00e7b5b5da7e" providerId="ADAL" clId="{B0B8AB9D-9DC2-B84D-8594-D2AEB0979867}"/>
    <pc:docChg chg="custSel addSld delSld modSld sldOrd">
      <pc:chgData name="文婷 柴" userId="cc3e45de-2f49-4c89-aeff-00e7b5b5da7e" providerId="ADAL" clId="{B0B8AB9D-9DC2-B84D-8594-D2AEB0979867}" dt="2020-11-24T09:31:38.639" v="943" actId="20577"/>
      <pc:docMkLst>
        <pc:docMk/>
      </pc:docMkLst>
      <pc:sldChg chg="modSp modNotesTx">
        <pc:chgData name="文婷 柴" userId="cc3e45de-2f49-4c89-aeff-00e7b5b5da7e" providerId="ADAL" clId="{B0B8AB9D-9DC2-B84D-8594-D2AEB0979867}" dt="2020-11-17T12:24:45.751" v="47" actId="20577"/>
        <pc:sldMkLst>
          <pc:docMk/>
          <pc:sldMk cId="1692600787" sldId="257"/>
        </pc:sldMkLst>
        <pc:spChg chg="mod">
          <ac:chgData name="文婷 柴" userId="cc3e45de-2f49-4c89-aeff-00e7b5b5da7e" providerId="ADAL" clId="{B0B8AB9D-9DC2-B84D-8594-D2AEB0979867}" dt="2020-11-17T12:20:38.519" v="7" actId="255"/>
          <ac:spMkLst>
            <pc:docMk/>
            <pc:sldMk cId="1692600787" sldId="257"/>
            <ac:spMk id="3" creationId="{00000000-0000-0000-0000-000000000000}"/>
          </ac:spMkLst>
        </pc:spChg>
      </pc:sldChg>
      <pc:sldChg chg="modSp mod">
        <pc:chgData name="文婷 柴" userId="cc3e45de-2f49-4c89-aeff-00e7b5b5da7e" providerId="ADAL" clId="{B0B8AB9D-9DC2-B84D-8594-D2AEB0979867}" dt="2020-11-24T09:04:27.519" v="447" actId="20577"/>
        <pc:sldMkLst>
          <pc:docMk/>
          <pc:sldMk cId="2600431084" sldId="272"/>
        </pc:sldMkLst>
        <pc:spChg chg="mod">
          <ac:chgData name="文婷 柴" userId="cc3e45de-2f49-4c89-aeff-00e7b5b5da7e" providerId="ADAL" clId="{B0B8AB9D-9DC2-B84D-8594-D2AEB0979867}" dt="2020-11-24T09:04:27.519" v="447" actId="20577"/>
          <ac:spMkLst>
            <pc:docMk/>
            <pc:sldMk cId="2600431084" sldId="272"/>
            <ac:spMk id="9" creationId="{00000000-0000-0000-0000-000000000000}"/>
          </ac:spMkLst>
        </pc:spChg>
      </pc:sldChg>
      <pc:sldChg chg="modSp mod modAnim">
        <pc:chgData name="文婷 柴" userId="cc3e45de-2f49-4c89-aeff-00e7b5b5da7e" providerId="ADAL" clId="{B0B8AB9D-9DC2-B84D-8594-D2AEB0979867}" dt="2020-11-24T09:04:00.303" v="419" actId="948"/>
        <pc:sldMkLst>
          <pc:docMk/>
          <pc:sldMk cId="25171590" sldId="273"/>
        </pc:sldMkLst>
        <pc:spChg chg="mod">
          <ac:chgData name="文婷 柴" userId="cc3e45de-2f49-4c89-aeff-00e7b5b5da7e" providerId="ADAL" clId="{B0B8AB9D-9DC2-B84D-8594-D2AEB0979867}" dt="2020-11-24T09:03:41.758" v="418" actId="255"/>
          <ac:spMkLst>
            <pc:docMk/>
            <pc:sldMk cId="25171590" sldId="273"/>
            <ac:spMk id="2" creationId="{00000000-0000-0000-0000-000000000000}"/>
          </ac:spMkLst>
        </pc:spChg>
        <pc:spChg chg="mod">
          <ac:chgData name="文婷 柴" userId="cc3e45de-2f49-4c89-aeff-00e7b5b5da7e" providerId="ADAL" clId="{B0B8AB9D-9DC2-B84D-8594-D2AEB0979867}" dt="2020-11-24T09:04:00.303" v="419" actId="948"/>
          <ac:spMkLst>
            <pc:docMk/>
            <pc:sldMk cId="25171590" sldId="273"/>
            <ac:spMk id="6" creationId="{00000000-0000-0000-0000-000000000000}"/>
          </ac:spMkLst>
        </pc:spChg>
      </pc:sldChg>
      <pc:sldChg chg="addSp delSp modSp mod modAnim">
        <pc:chgData name="文婷 柴" userId="cc3e45de-2f49-4c89-aeff-00e7b5b5da7e" providerId="ADAL" clId="{B0B8AB9D-9DC2-B84D-8594-D2AEB0979867}" dt="2020-11-24T09:05:32.807" v="454" actId="20577"/>
        <pc:sldMkLst>
          <pc:docMk/>
          <pc:sldMk cId="0" sldId="278"/>
        </pc:sldMkLst>
        <pc:spChg chg="add mod">
          <ac:chgData name="文婷 柴" userId="cc3e45de-2f49-4c89-aeff-00e7b5b5da7e" providerId="ADAL" clId="{B0B8AB9D-9DC2-B84D-8594-D2AEB0979867}" dt="2020-11-17T13:27:47.811" v="179" actId="1076"/>
          <ac:spMkLst>
            <pc:docMk/>
            <pc:sldMk cId="0" sldId="278"/>
            <ac:spMk id="2" creationId="{0BC4ED9D-1177-ED41-9AD0-7B34CB27B1DA}"/>
          </ac:spMkLst>
        </pc:spChg>
        <pc:spChg chg="add del mod">
          <ac:chgData name="文婷 柴" userId="cc3e45de-2f49-4c89-aeff-00e7b5b5da7e" providerId="ADAL" clId="{B0B8AB9D-9DC2-B84D-8594-D2AEB0979867}" dt="2020-11-17T13:49:17.360" v="193" actId="478"/>
          <ac:spMkLst>
            <pc:docMk/>
            <pc:sldMk cId="0" sldId="278"/>
            <ac:spMk id="3" creationId="{189515F4-057B-9B45-AFDD-94C3DB8C875B}"/>
          </ac:spMkLst>
        </pc:spChg>
        <pc:spChg chg="mod">
          <ac:chgData name="文婷 柴" userId="cc3e45de-2f49-4c89-aeff-00e7b5b5da7e" providerId="ADAL" clId="{B0B8AB9D-9DC2-B84D-8594-D2AEB0979867}" dt="2020-11-24T09:05:32.807" v="454" actId="20577"/>
          <ac:spMkLst>
            <pc:docMk/>
            <pc:sldMk cId="0" sldId="278"/>
            <ac:spMk id="7" creationId="{00000000-0000-0000-0000-000000000000}"/>
          </ac:spMkLst>
        </pc:spChg>
        <pc:picChg chg="mod">
          <ac:chgData name="文婷 柴" userId="cc3e45de-2f49-4c89-aeff-00e7b5b5da7e" providerId="ADAL" clId="{B0B8AB9D-9DC2-B84D-8594-D2AEB0979867}" dt="2020-11-17T13:40:49.147" v="186" actId="1076"/>
          <ac:picMkLst>
            <pc:docMk/>
            <pc:sldMk cId="0" sldId="278"/>
            <ac:picMk id="14338" creationId="{00000000-0000-0000-0000-000000000000}"/>
          </ac:picMkLst>
        </pc:picChg>
      </pc:sldChg>
      <pc:sldChg chg="modSp mod">
        <pc:chgData name="文婷 柴" userId="cc3e45de-2f49-4c89-aeff-00e7b5b5da7e" providerId="ADAL" clId="{B0B8AB9D-9DC2-B84D-8594-D2AEB0979867}" dt="2020-11-24T09:31:38.639" v="943" actId="20577"/>
        <pc:sldMkLst>
          <pc:docMk/>
          <pc:sldMk cId="3531708481" sldId="289"/>
        </pc:sldMkLst>
        <pc:spChg chg="mod">
          <ac:chgData name="文婷 柴" userId="cc3e45de-2f49-4c89-aeff-00e7b5b5da7e" providerId="ADAL" clId="{B0B8AB9D-9DC2-B84D-8594-D2AEB0979867}" dt="2020-11-24T09:31:38.639" v="943" actId="20577"/>
          <ac:spMkLst>
            <pc:docMk/>
            <pc:sldMk cId="3531708481" sldId="289"/>
            <ac:spMk id="3" creationId="{423B9140-BE04-F04F-9CC5-FA4D00D49A62}"/>
          </ac:spMkLst>
        </pc:spChg>
      </pc:sldChg>
      <pc:sldChg chg="modSp new mod ord">
        <pc:chgData name="文婷 柴" userId="cc3e45de-2f49-4c89-aeff-00e7b5b5da7e" providerId="ADAL" clId="{B0B8AB9D-9DC2-B84D-8594-D2AEB0979867}" dt="2020-11-24T09:26:37.753" v="862" actId="20578"/>
        <pc:sldMkLst>
          <pc:docMk/>
          <pc:sldMk cId="1470267630" sldId="290"/>
        </pc:sldMkLst>
        <pc:spChg chg="mod">
          <ac:chgData name="文婷 柴" userId="cc3e45de-2f49-4c89-aeff-00e7b5b5da7e" providerId="ADAL" clId="{B0B8AB9D-9DC2-B84D-8594-D2AEB0979867}" dt="2020-11-24T09:06:03.764" v="482" actId="20577"/>
          <ac:spMkLst>
            <pc:docMk/>
            <pc:sldMk cId="1470267630" sldId="290"/>
            <ac:spMk id="2" creationId="{8D533DD6-6BC2-FD4E-BC21-704EC2204B01}"/>
          </ac:spMkLst>
        </pc:spChg>
        <pc:spChg chg="mod">
          <ac:chgData name="文婷 柴" userId="cc3e45de-2f49-4c89-aeff-00e7b5b5da7e" providerId="ADAL" clId="{B0B8AB9D-9DC2-B84D-8594-D2AEB0979867}" dt="2020-11-24T09:26:24.768" v="861" actId="20577"/>
          <ac:spMkLst>
            <pc:docMk/>
            <pc:sldMk cId="1470267630" sldId="290"/>
            <ac:spMk id="3" creationId="{1D9C150C-1BD6-274D-874A-F11B5F19BED4}"/>
          </ac:spMkLst>
        </pc:spChg>
      </pc:sldChg>
      <pc:sldChg chg="addSp modSp new del mod">
        <pc:chgData name="文婷 柴" userId="cc3e45de-2f49-4c89-aeff-00e7b5b5da7e" providerId="ADAL" clId="{B0B8AB9D-9DC2-B84D-8594-D2AEB0979867}" dt="2020-11-17T13:48:45.063" v="192" actId="2696"/>
        <pc:sldMkLst>
          <pc:docMk/>
          <pc:sldMk cId="2811110882" sldId="290"/>
        </pc:sldMkLst>
        <pc:spChg chg="add mod">
          <ac:chgData name="文婷 柴" userId="cc3e45de-2f49-4c89-aeff-00e7b5b5da7e" providerId="ADAL" clId="{B0B8AB9D-9DC2-B84D-8594-D2AEB0979867}" dt="2020-11-17T13:42:37.709" v="191" actId="20577"/>
          <ac:spMkLst>
            <pc:docMk/>
            <pc:sldMk cId="2811110882" sldId="290"/>
            <ac:spMk id="3" creationId="{B85F2A88-FAD6-D943-B593-1E091AA8A20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F500CB7-442D-4795-BFA5-3A610D34B191}" type="datetimeFigureOut">
              <a:rPr lang="zh-CN" altLang="en-US" smtClean="0"/>
              <a:pPr/>
              <a:t>2020/11/24</a:t>
            </a:fld>
            <a:endParaRPr lang="zh-CN" altLang="en-US"/>
          </a:p>
        </p:txBody>
      </p:sp>
      <p:sp>
        <p:nvSpPr>
          <p:cNvPr id="4" name="页脚占位符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1143D9C-696F-4A9B-9889-681887AAE165}" type="slidenum">
              <a:rPr lang="zh-CN" altLang="en-US" smtClean="0"/>
              <a:pPr/>
              <a:t>‹#›</a:t>
            </a:fld>
            <a:endParaRPr lang="zh-CN" altLang="en-US"/>
          </a:p>
        </p:txBody>
      </p:sp>
    </p:spTree>
    <p:extLst>
      <p:ext uri="{BB962C8B-B14F-4D97-AF65-F5344CB8AC3E}">
        <p14:creationId xmlns:p14="http://schemas.microsoft.com/office/powerpoint/2010/main" val="250615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C7F1FDBE-A0AA-4949-8151-FB9DAA4AD750}" type="datetimeFigureOut">
              <a:rPr lang="zh-CN" altLang="en-US" smtClean="0"/>
              <a:pPr/>
              <a:t>2020/11/24</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6E6888AB-F3C5-44A4-A6E0-55FDB07B94AF}" type="slidenum">
              <a:rPr lang="zh-CN" altLang="en-US" smtClean="0"/>
              <a:pPr/>
              <a:t>‹#›</a:t>
            </a:fld>
            <a:endParaRPr lang="zh-CN" altLang="en-US"/>
          </a:p>
        </p:txBody>
      </p:sp>
    </p:spTree>
    <p:extLst>
      <p:ext uri="{BB962C8B-B14F-4D97-AF65-F5344CB8AC3E}">
        <p14:creationId xmlns:p14="http://schemas.microsoft.com/office/powerpoint/2010/main" val="203750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Net:</a:t>
            </a:r>
            <a:r>
              <a:rPr kumimoji="1" lang="zh-CN" altLang="en-US" dirty="0"/>
              <a:t> </a:t>
            </a:r>
            <a:r>
              <a:rPr lang="en-US" altLang="zh-CN" sz="1200" b="0" i="0" u="none" strike="noStrike" kern="1200" dirty="0">
                <a:solidFill>
                  <a:schemeClr val="tx1"/>
                </a:solidFill>
                <a:effectLst/>
                <a:latin typeface="+mn-lt"/>
                <a:ea typeface="+mn-ea"/>
                <a:cs typeface="+mn-cs"/>
              </a:rPr>
              <a:t>remaining after all deductions</a:t>
            </a:r>
          </a:p>
          <a:p>
            <a:r>
              <a:rPr kumimoji="1" lang="en-US" altLang="zh-CN" sz="1200" b="0" i="0" u="none" strike="noStrike" kern="1200" dirty="0">
                <a:solidFill>
                  <a:schemeClr val="tx1"/>
                </a:solidFill>
                <a:effectLst/>
                <a:latin typeface="+mn-lt"/>
                <a:ea typeface="+mn-ea"/>
                <a:cs typeface="+mn-cs"/>
              </a:rPr>
              <a:t>Equilibrium:</a:t>
            </a:r>
            <a:r>
              <a:rPr kumimoji="1" lang="zh-CN" altLang="en-US" sz="1200" b="0" i="0" u="none" strike="noStrike" kern="1200" dirty="0">
                <a:solidFill>
                  <a:schemeClr val="tx1"/>
                </a:solidFill>
                <a:effectLst/>
                <a:latin typeface="+mn-lt"/>
                <a:ea typeface="+mn-ea"/>
                <a:cs typeface="+mn-cs"/>
              </a:rPr>
              <a:t> </a:t>
            </a:r>
            <a:r>
              <a:rPr kumimoji="1" lang="en-US" altLang="zh-CN" sz="1200" b="0" i="0" u="none" strike="noStrike" kern="1200" dirty="0">
                <a:solidFill>
                  <a:schemeClr val="tx1"/>
                </a:solidFill>
                <a:effectLst/>
                <a:latin typeface="+mn-lt"/>
                <a:ea typeface="+mn-ea"/>
                <a:cs typeface="+mn-cs"/>
              </a:rPr>
              <a:t>(chemistry)</a:t>
            </a:r>
            <a:r>
              <a:rPr kumimoji="1"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 state in which a process and its reverse are occurring at equal rates so that no overall </a:t>
            </a:r>
            <a:r>
              <a:rPr lang="en-US" altLang="zh-CN" sz="1200" b="0" i="0" u="none" strike="noStrike" kern="1200" dirty="0" err="1">
                <a:solidFill>
                  <a:schemeClr val="tx1"/>
                </a:solidFill>
                <a:effectLst/>
                <a:latin typeface="+mn-lt"/>
                <a:ea typeface="+mn-ea"/>
                <a:cs typeface="+mn-cs"/>
              </a:rPr>
              <a:t>changeis</a:t>
            </a:r>
            <a:r>
              <a:rPr lang="en-US" altLang="zh-CN" sz="1200" b="0" i="0" u="none" strike="noStrike" kern="1200" dirty="0">
                <a:solidFill>
                  <a:schemeClr val="tx1"/>
                </a:solidFill>
                <a:effectLst/>
                <a:latin typeface="+mn-lt"/>
                <a:ea typeface="+mn-ea"/>
                <a:cs typeface="+mn-cs"/>
              </a:rPr>
              <a:t> taking place.</a:t>
            </a:r>
            <a:endParaRPr kumimoji="1" lang="zh-CN" altLang="en-US" dirty="0"/>
          </a:p>
        </p:txBody>
      </p:sp>
      <p:sp>
        <p:nvSpPr>
          <p:cNvPr id="4" name="灯片编号占位符 3"/>
          <p:cNvSpPr>
            <a:spLocks noGrp="1"/>
          </p:cNvSpPr>
          <p:nvPr>
            <p:ph type="sldNum" sz="quarter" idx="5"/>
          </p:nvPr>
        </p:nvSpPr>
        <p:spPr/>
        <p:txBody>
          <a:bodyPr/>
          <a:lstStyle/>
          <a:p>
            <a:fld id="{6E6888AB-F3C5-44A4-A6E0-55FDB07B94AF}" type="slidenum">
              <a:rPr lang="zh-CN" altLang="en-US" smtClean="0"/>
              <a:pPr/>
              <a:t>5</a:t>
            </a:fld>
            <a:endParaRPr lang="zh-CN" altLang="en-US"/>
          </a:p>
        </p:txBody>
      </p:sp>
    </p:spTree>
    <p:extLst>
      <p:ext uri="{BB962C8B-B14F-4D97-AF65-F5344CB8AC3E}">
        <p14:creationId xmlns:p14="http://schemas.microsoft.com/office/powerpoint/2010/main" val="235765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4E3635-9BC4-417B-8133-1D6F41A5200D}" type="slidenum">
              <a:rPr lang="en-US" altLang="zh-CN"/>
              <a:pPr/>
              <a:t>8</a:t>
            </a:fld>
            <a:endParaRPr lang="en-US" altLang="zh-CN"/>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r>
              <a:rPr lang="en-GB"/>
              <a:t>The lungs are not hollow, but spongy. They are made up of thousands of tiny air pockets</a:t>
            </a:r>
            <a:endParaRPr lang="en-US" altLang="zh-CN"/>
          </a:p>
        </p:txBody>
      </p:sp>
    </p:spTree>
    <p:extLst>
      <p:ext uri="{BB962C8B-B14F-4D97-AF65-F5344CB8AC3E}">
        <p14:creationId xmlns:p14="http://schemas.microsoft.com/office/powerpoint/2010/main" val="55779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D44867-A16C-4928-B5EA-77161F9F1CB6}" type="slidenum">
              <a:rPr lang="en-US" altLang="zh-CN"/>
              <a:pPr/>
              <a:t>9</a:t>
            </a:fld>
            <a:endParaRPr lang="en-US" altLang="zh-CN"/>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en-GB"/>
              <a:t>The windpipe (trachea) divides into two smaller passes (bronchi) which continue to divide repeatedly into smaller and smaller branches until they end up in tiny, thin-walled air pockets (air sacs)..</a:t>
            </a:r>
            <a:endParaRPr lang="en-US" altLang="zh-CN"/>
          </a:p>
        </p:txBody>
      </p:sp>
    </p:spTree>
    <p:extLst>
      <p:ext uri="{BB962C8B-B14F-4D97-AF65-F5344CB8AC3E}">
        <p14:creationId xmlns:p14="http://schemas.microsoft.com/office/powerpoint/2010/main" val="110279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5DBD9F-CC86-4EB8-B20A-6275A0231AEB}" type="slidenum">
              <a:rPr lang="en-US" altLang="zh-CN"/>
              <a:pPr/>
              <a:t>10</a:t>
            </a:fld>
            <a:endParaRPr lang="en-US" altLang="zh-CN"/>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GB"/>
              <a:t>The air is carried to the air sacs by the breathing movements. Oxygen then diffuses across the air sac, though the single cell layer lining the air sac, and into the blood vessels.</a:t>
            </a:r>
          </a:p>
          <a:p>
            <a:r>
              <a:rPr lang="en-GB"/>
              <a:t>Carbon dioxide diffuses in the opposite direction.</a:t>
            </a:r>
            <a:endParaRPr lang="en-US" altLang="zh-CN"/>
          </a:p>
        </p:txBody>
      </p:sp>
    </p:spTree>
    <p:extLst>
      <p:ext uri="{BB962C8B-B14F-4D97-AF65-F5344CB8AC3E}">
        <p14:creationId xmlns:p14="http://schemas.microsoft.com/office/powerpoint/2010/main" val="1957642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263C5F-959F-4C3A-B497-87AAE5D2009C}" type="slidenum">
              <a:rPr lang="en-US" altLang="zh-CN"/>
              <a:pPr/>
              <a:t>12</a:t>
            </a:fld>
            <a:endParaRPr lang="en-US" altLang="zh-CN"/>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r>
              <a:rPr lang="en-GB"/>
              <a:t>The leaf needs carbon dioxide for photosynthesis and oxygen for respiration.</a:t>
            </a:r>
          </a:p>
          <a:p>
            <a:r>
              <a:rPr lang="en-GB"/>
              <a:t>These gases diffuse through pores in the leaf’s epidermis and enter the air spaces between cells. They then diffuse through the cell wall into the cytoplasm.</a:t>
            </a:r>
            <a:endParaRPr lang="en-US" altLang="zh-CN"/>
          </a:p>
        </p:txBody>
      </p:sp>
    </p:spTree>
    <p:extLst>
      <p:ext uri="{BB962C8B-B14F-4D97-AF65-F5344CB8AC3E}">
        <p14:creationId xmlns:p14="http://schemas.microsoft.com/office/powerpoint/2010/main" val="49311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2229018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3256253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3247271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419826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283453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397670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244414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165006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427916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4256819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C7FE3B-59C4-4826-893C-3FC1F51132E9}" type="datetimeFigureOut">
              <a:rPr lang="zh-CN" altLang="en-US" smtClean="0"/>
              <a:pPr/>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1718206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C7FE3B-59C4-4826-893C-3FC1F51132E9}" type="datetimeFigureOut">
              <a:rPr lang="zh-CN" altLang="en-US" smtClean="0"/>
              <a:pPr/>
              <a:t>2020/11/24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A7C72-B1AC-4D88-BF58-4AB2B3E7F3C1}" type="slidenum">
              <a:rPr lang="zh-CN" altLang="en-US" smtClean="0"/>
              <a:pPr/>
              <a:t>‹#›</a:t>
            </a:fld>
            <a:endParaRPr lang="zh-CN" altLang="en-US"/>
          </a:p>
        </p:txBody>
      </p:sp>
    </p:spTree>
    <p:extLst>
      <p:ext uri="{BB962C8B-B14F-4D97-AF65-F5344CB8AC3E}">
        <p14:creationId xmlns:p14="http://schemas.microsoft.com/office/powerpoint/2010/main" val="2231471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teachertube.com/video/diffusion-and-osmosis-iodine-starch-experiment-with-bag-science-experiments-elearnin-333705"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C3 topic1-Diffusion</a:t>
            </a:r>
            <a:endParaRPr lang="zh-CN" altLang="en-US" dirty="0"/>
          </a:p>
        </p:txBody>
      </p:sp>
      <p:sp>
        <p:nvSpPr>
          <p:cNvPr id="3" name="副标题 2"/>
          <p:cNvSpPr>
            <a:spLocks noGrp="1"/>
          </p:cNvSpPr>
          <p:nvPr>
            <p:ph type="subTitle" idx="1"/>
          </p:nvPr>
        </p:nvSpPr>
        <p:spPr/>
        <p:txBody>
          <a:bodyPr/>
          <a:lstStyle/>
          <a:p>
            <a:r>
              <a:rPr lang="en-US" altLang="zh-CN" dirty="0" err="1"/>
              <a:t>Wenting</a:t>
            </a:r>
            <a:r>
              <a:rPr lang="en-US" altLang="zh-CN" dirty="0"/>
              <a:t> Chai</a:t>
            </a:r>
            <a:endParaRPr lang="zh-CN" altLang="en-US" dirty="0"/>
          </a:p>
        </p:txBody>
      </p:sp>
    </p:spTree>
    <p:extLst>
      <p:ext uri="{BB962C8B-B14F-4D97-AF65-F5344CB8AC3E}">
        <p14:creationId xmlns:p14="http://schemas.microsoft.com/office/powerpoint/2010/main" val="159802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Text Box 3"/>
          <p:cNvSpPr txBox="1">
            <a:spLocks noChangeArrowheads="1"/>
          </p:cNvSpPr>
          <p:nvPr/>
        </p:nvSpPr>
        <p:spPr bwMode="auto">
          <a:xfrm>
            <a:off x="4114800" y="609600"/>
            <a:ext cx="3219450" cy="457200"/>
          </a:xfrm>
          <a:prstGeom prst="rect">
            <a:avLst/>
          </a:prstGeom>
          <a:noFill/>
          <a:ln w="9525">
            <a:noFill/>
            <a:miter lim="800000"/>
            <a:headEnd/>
            <a:tailEnd/>
          </a:ln>
          <a:effectLst/>
        </p:spPr>
        <p:txBody>
          <a:bodyPr wrap="none">
            <a:spAutoFit/>
          </a:bodyPr>
          <a:lstStyle/>
          <a:p>
            <a:r>
              <a:rPr lang="en-US" altLang="zh-CN">
                <a:ea typeface="宋体" charset="-122"/>
              </a:rPr>
              <a:t>blood supply to air sac</a:t>
            </a:r>
          </a:p>
        </p:txBody>
      </p:sp>
      <p:sp>
        <p:nvSpPr>
          <p:cNvPr id="35844" name="Text Box 4"/>
          <p:cNvSpPr txBox="1">
            <a:spLocks noChangeArrowheads="1"/>
          </p:cNvSpPr>
          <p:nvPr/>
        </p:nvSpPr>
        <p:spPr bwMode="auto">
          <a:xfrm>
            <a:off x="7331075" y="2286000"/>
            <a:ext cx="1812925" cy="822325"/>
          </a:xfrm>
          <a:prstGeom prst="rect">
            <a:avLst/>
          </a:prstGeom>
          <a:noFill/>
          <a:ln w="9525">
            <a:noFill/>
            <a:miter lim="800000"/>
            <a:headEnd/>
            <a:tailEnd/>
          </a:ln>
          <a:effectLst/>
        </p:spPr>
        <p:txBody>
          <a:bodyPr wrap="none">
            <a:spAutoFit/>
          </a:bodyPr>
          <a:lstStyle/>
          <a:p>
            <a:r>
              <a:rPr lang="en-GB"/>
              <a:t>air breathed</a:t>
            </a:r>
          </a:p>
          <a:p>
            <a:r>
              <a:rPr lang="en-GB"/>
              <a:t>in and out</a:t>
            </a:r>
            <a:endParaRPr lang="en-US" altLang="zh-CN">
              <a:ea typeface="宋体" charset="-122"/>
            </a:endParaRPr>
          </a:p>
        </p:txBody>
      </p:sp>
      <p:pic>
        <p:nvPicPr>
          <p:cNvPr id="35845" name="Picture 5" descr="C:\My Documents\My Pictures\Diffusion - alveolus.jpg"/>
          <p:cNvPicPr>
            <a:picLocks noChangeAspect="1" noChangeArrowheads="1"/>
          </p:cNvPicPr>
          <p:nvPr/>
        </p:nvPicPr>
        <p:blipFill>
          <a:blip r:embed="rId3" cstate="print">
            <a:lum contrast="20000"/>
          </a:blip>
          <a:srcRect/>
          <a:stretch>
            <a:fillRect/>
          </a:stretch>
        </p:blipFill>
        <p:spPr bwMode="auto">
          <a:xfrm>
            <a:off x="3635896" y="1340768"/>
            <a:ext cx="5067300" cy="5334000"/>
          </a:xfrm>
          <a:prstGeom prst="rect">
            <a:avLst/>
          </a:prstGeom>
          <a:noFill/>
        </p:spPr>
      </p:pic>
      <p:grpSp>
        <p:nvGrpSpPr>
          <p:cNvPr id="2" name="Group 19"/>
          <p:cNvGrpSpPr>
            <a:grpSpLocks/>
          </p:cNvGrpSpPr>
          <p:nvPr/>
        </p:nvGrpSpPr>
        <p:grpSpPr bwMode="auto">
          <a:xfrm>
            <a:off x="467544" y="1412776"/>
            <a:ext cx="1658938" cy="1203325"/>
            <a:chOff x="240" y="624"/>
            <a:chExt cx="1045" cy="758"/>
          </a:xfrm>
        </p:grpSpPr>
        <p:sp>
          <p:nvSpPr>
            <p:cNvPr id="35846" name="AutoShape 6"/>
            <p:cNvSpPr>
              <a:spLocks noChangeArrowheads="1"/>
            </p:cNvSpPr>
            <p:nvPr/>
          </p:nvSpPr>
          <p:spPr bwMode="auto">
            <a:xfrm>
              <a:off x="336" y="624"/>
              <a:ext cx="480" cy="192"/>
            </a:xfrm>
            <a:prstGeom prst="leftArrow">
              <a:avLst>
                <a:gd name="adj1" fmla="val 50000"/>
                <a:gd name="adj2" fmla="val 62500"/>
              </a:avLst>
            </a:prstGeom>
            <a:solidFill>
              <a:srgbClr val="FFCCCC"/>
            </a:solidFill>
            <a:ln w="9525">
              <a:solidFill>
                <a:schemeClr val="tx1"/>
              </a:solidFill>
              <a:miter lim="800000"/>
              <a:headEnd/>
              <a:tailEnd/>
            </a:ln>
            <a:effectLst/>
          </p:spPr>
          <p:txBody>
            <a:bodyPr wrap="none" anchor="ctr"/>
            <a:lstStyle/>
            <a:p>
              <a:endParaRPr lang="zh-CN" altLang="en-US"/>
            </a:p>
          </p:txBody>
        </p:sp>
        <p:sp>
          <p:nvSpPr>
            <p:cNvPr id="35847" name="Text Box 7"/>
            <p:cNvSpPr txBox="1">
              <a:spLocks noChangeArrowheads="1"/>
            </p:cNvSpPr>
            <p:nvPr/>
          </p:nvSpPr>
          <p:spPr bwMode="auto">
            <a:xfrm>
              <a:off x="240" y="864"/>
              <a:ext cx="1045" cy="518"/>
            </a:xfrm>
            <a:prstGeom prst="rect">
              <a:avLst/>
            </a:prstGeom>
            <a:noFill/>
            <a:ln w="9525">
              <a:noFill/>
              <a:miter lim="800000"/>
              <a:headEnd/>
              <a:tailEnd/>
            </a:ln>
            <a:effectLst/>
          </p:spPr>
          <p:txBody>
            <a:bodyPr wrap="none">
              <a:spAutoFit/>
            </a:bodyPr>
            <a:lstStyle/>
            <a:p>
              <a:r>
                <a:rPr lang="en-US" altLang="zh-CN">
                  <a:ea typeface="宋体" charset="-122"/>
                </a:rPr>
                <a:t>diffusion of</a:t>
              </a:r>
            </a:p>
            <a:p>
              <a:r>
                <a:rPr lang="en-US" altLang="zh-CN">
                  <a:ea typeface="宋体" charset="-122"/>
                </a:rPr>
                <a:t>oxygen</a:t>
              </a:r>
            </a:p>
          </p:txBody>
        </p:sp>
      </p:grpSp>
      <p:grpSp>
        <p:nvGrpSpPr>
          <p:cNvPr id="3" name="Group 20"/>
          <p:cNvGrpSpPr>
            <a:grpSpLocks/>
          </p:cNvGrpSpPr>
          <p:nvPr/>
        </p:nvGrpSpPr>
        <p:grpSpPr bwMode="auto">
          <a:xfrm>
            <a:off x="288925" y="2514600"/>
            <a:ext cx="2170113" cy="1166813"/>
            <a:chOff x="182" y="1584"/>
            <a:chExt cx="1367" cy="735"/>
          </a:xfrm>
        </p:grpSpPr>
        <p:sp>
          <p:nvSpPr>
            <p:cNvPr id="35848" name="AutoShape 8"/>
            <p:cNvSpPr>
              <a:spLocks noChangeArrowheads="1"/>
            </p:cNvSpPr>
            <p:nvPr/>
          </p:nvSpPr>
          <p:spPr bwMode="auto">
            <a:xfrm flipV="1">
              <a:off x="336" y="1584"/>
              <a:ext cx="519" cy="144"/>
            </a:xfrm>
            <a:prstGeom prst="rightArrow">
              <a:avLst>
                <a:gd name="adj1" fmla="val 50000"/>
                <a:gd name="adj2" fmla="val 90104"/>
              </a:avLst>
            </a:prstGeom>
            <a:solidFill>
              <a:srgbClr val="CCECFF"/>
            </a:solidFill>
            <a:ln w="9525">
              <a:solidFill>
                <a:schemeClr val="tx1"/>
              </a:solidFill>
              <a:miter lim="800000"/>
              <a:headEnd/>
              <a:tailEnd/>
            </a:ln>
            <a:effectLst/>
          </p:spPr>
          <p:txBody>
            <a:bodyPr wrap="none" anchor="ctr"/>
            <a:lstStyle/>
            <a:p>
              <a:endParaRPr lang="zh-CN" altLang="en-US"/>
            </a:p>
          </p:txBody>
        </p:sp>
        <p:sp>
          <p:nvSpPr>
            <p:cNvPr id="35849" name="Text Box 9"/>
            <p:cNvSpPr txBox="1">
              <a:spLocks noChangeArrowheads="1"/>
            </p:cNvSpPr>
            <p:nvPr/>
          </p:nvSpPr>
          <p:spPr bwMode="auto">
            <a:xfrm>
              <a:off x="182" y="1801"/>
              <a:ext cx="1367" cy="518"/>
            </a:xfrm>
            <a:prstGeom prst="rect">
              <a:avLst/>
            </a:prstGeom>
            <a:noFill/>
            <a:ln w="9525">
              <a:noFill/>
              <a:miter lim="800000"/>
              <a:headEnd/>
              <a:tailEnd/>
            </a:ln>
            <a:effectLst/>
          </p:spPr>
          <p:txBody>
            <a:bodyPr wrap="none">
              <a:spAutoFit/>
            </a:bodyPr>
            <a:lstStyle/>
            <a:p>
              <a:r>
                <a:rPr lang="en-GB"/>
                <a:t>diffusion of</a:t>
              </a:r>
            </a:p>
            <a:p>
              <a:r>
                <a:rPr lang="en-GB"/>
                <a:t>carbon dioxide</a:t>
              </a:r>
              <a:endParaRPr lang="en-US" altLang="zh-CN">
                <a:ea typeface="宋体" charset="-122"/>
              </a:endParaRPr>
            </a:p>
          </p:txBody>
        </p:sp>
      </p:grpSp>
      <p:sp>
        <p:nvSpPr>
          <p:cNvPr id="35850" name="Text Box 10"/>
          <p:cNvSpPr txBox="1">
            <a:spLocks noChangeArrowheads="1"/>
          </p:cNvSpPr>
          <p:nvPr/>
        </p:nvSpPr>
        <p:spPr bwMode="auto">
          <a:xfrm>
            <a:off x="4038600" y="3276600"/>
            <a:ext cx="473075" cy="396875"/>
          </a:xfrm>
          <a:prstGeom prst="rect">
            <a:avLst/>
          </a:prstGeom>
          <a:noFill/>
          <a:ln w="9525">
            <a:noFill/>
            <a:miter lim="800000"/>
            <a:headEnd/>
            <a:tailEnd/>
          </a:ln>
          <a:effectLst/>
        </p:spPr>
        <p:txBody>
          <a:bodyPr wrap="none">
            <a:spAutoFit/>
          </a:bodyPr>
          <a:lstStyle/>
          <a:p>
            <a:r>
              <a:rPr lang="en-GB" sz="2000"/>
              <a:t>O</a:t>
            </a:r>
            <a:r>
              <a:rPr lang="en-GB" sz="2000" baseline="-25000"/>
              <a:t>2</a:t>
            </a:r>
            <a:endParaRPr lang="en-US" altLang="zh-CN" sz="2000" baseline="-25000">
              <a:ea typeface="宋体" charset="-122"/>
            </a:endParaRPr>
          </a:p>
        </p:txBody>
      </p:sp>
      <p:sp>
        <p:nvSpPr>
          <p:cNvPr id="35851" name="Text Box 11"/>
          <p:cNvSpPr txBox="1">
            <a:spLocks noChangeArrowheads="1"/>
          </p:cNvSpPr>
          <p:nvPr/>
        </p:nvSpPr>
        <p:spPr bwMode="auto">
          <a:xfrm>
            <a:off x="4038600" y="4343400"/>
            <a:ext cx="657225" cy="396875"/>
          </a:xfrm>
          <a:prstGeom prst="rect">
            <a:avLst/>
          </a:prstGeom>
          <a:noFill/>
          <a:ln w="9525">
            <a:noFill/>
            <a:miter lim="800000"/>
            <a:headEnd/>
            <a:tailEnd/>
          </a:ln>
          <a:effectLst/>
        </p:spPr>
        <p:txBody>
          <a:bodyPr wrap="none">
            <a:spAutoFit/>
          </a:bodyPr>
          <a:lstStyle/>
          <a:p>
            <a:r>
              <a:rPr lang="en-GB" sz="2000"/>
              <a:t>CO</a:t>
            </a:r>
            <a:r>
              <a:rPr lang="en-GB" sz="2000" baseline="-25000"/>
              <a:t>2</a:t>
            </a:r>
            <a:endParaRPr lang="en-US" altLang="zh-CN" sz="2000" baseline="-25000">
              <a:ea typeface="宋体" charset="-122"/>
            </a:endParaRPr>
          </a:p>
        </p:txBody>
      </p:sp>
      <p:sp>
        <p:nvSpPr>
          <p:cNvPr id="35855" name="Rectangle 15"/>
          <p:cNvSpPr>
            <a:spLocks noGrp="1" noChangeArrowheads="1"/>
          </p:cNvSpPr>
          <p:nvPr>
            <p:ph type="title" idx="4294967295"/>
          </p:nvPr>
        </p:nvSpPr>
        <p:spPr>
          <a:xfrm>
            <a:off x="0" y="0"/>
            <a:ext cx="3657600" cy="685800"/>
          </a:xfrm>
        </p:spPr>
        <p:txBody>
          <a:bodyPr/>
          <a:lstStyle/>
          <a:p>
            <a:r>
              <a:rPr lang="en-US" altLang="zh-CN" sz="3200">
                <a:ea typeface="宋体" charset="-122"/>
              </a:rPr>
              <a:t>A single air sac</a:t>
            </a:r>
          </a:p>
        </p:txBody>
      </p:sp>
      <p:grpSp>
        <p:nvGrpSpPr>
          <p:cNvPr id="4" name="Group 26"/>
          <p:cNvGrpSpPr>
            <a:grpSpLocks/>
          </p:cNvGrpSpPr>
          <p:nvPr/>
        </p:nvGrpSpPr>
        <p:grpSpPr bwMode="auto">
          <a:xfrm>
            <a:off x="304800" y="4343400"/>
            <a:ext cx="1447800" cy="1295400"/>
            <a:chOff x="192" y="2736"/>
            <a:chExt cx="912" cy="816"/>
          </a:xfrm>
        </p:grpSpPr>
        <p:grpSp>
          <p:nvGrpSpPr>
            <p:cNvPr id="5" name="Group 21"/>
            <p:cNvGrpSpPr>
              <a:grpSpLocks/>
            </p:cNvGrpSpPr>
            <p:nvPr/>
          </p:nvGrpSpPr>
          <p:grpSpPr bwMode="auto">
            <a:xfrm>
              <a:off x="192" y="2736"/>
              <a:ext cx="864" cy="816"/>
              <a:chOff x="192" y="2736"/>
              <a:chExt cx="864" cy="816"/>
            </a:xfrm>
          </p:grpSpPr>
          <p:sp>
            <p:nvSpPr>
              <p:cNvPr id="35852" name="Line 12"/>
              <p:cNvSpPr>
                <a:spLocks noChangeShapeType="1"/>
              </p:cNvSpPr>
              <p:nvPr/>
            </p:nvSpPr>
            <p:spPr bwMode="auto">
              <a:xfrm>
                <a:off x="1056" y="2736"/>
                <a:ext cx="0" cy="816"/>
              </a:xfrm>
              <a:prstGeom prst="line">
                <a:avLst/>
              </a:prstGeom>
              <a:noFill/>
              <a:ln w="9525">
                <a:solidFill>
                  <a:schemeClr val="tx1"/>
                </a:solidFill>
                <a:round/>
                <a:headEnd/>
                <a:tailEnd/>
              </a:ln>
              <a:effectLst/>
            </p:spPr>
            <p:txBody>
              <a:bodyPr/>
              <a:lstStyle/>
              <a:p>
                <a:endParaRPr lang="zh-CN" altLang="en-US"/>
              </a:p>
            </p:txBody>
          </p:sp>
          <p:sp>
            <p:nvSpPr>
              <p:cNvPr id="35853" name="Text Box 13"/>
              <p:cNvSpPr txBox="1">
                <a:spLocks noChangeArrowheads="1"/>
              </p:cNvSpPr>
              <p:nvPr/>
            </p:nvSpPr>
            <p:spPr bwMode="auto">
              <a:xfrm>
                <a:off x="192" y="2928"/>
                <a:ext cx="863" cy="288"/>
              </a:xfrm>
              <a:prstGeom prst="rect">
                <a:avLst/>
              </a:prstGeom>
              <a:noFill/>
              <a:ln w="9525">
                <a:noFill/>
                <a:miter lim="800000"/>
                <a:headEnd/>
                <a:tailEnd/>
              </a:ln>
              <a:effectLst/>
            </p:spPr>
            <p:txBody>
              <a:bodyPr wrap="none">
                <a:spAutoFit/>
              </a:bodyPr>
              <a:lstStyle/>
              <a:p>
                <a:r>
                  <a:rPr lang="en-GB"/>
                  <a:t>0.03 mm</a:t>
                </a:r>
                <a:endParaRPr lang="en-US" altLang="zh-CN">
                  <a:ea typeface="宋体" charset="-122"/>
                </a:endParaRPr>
              </a:p>
            </p:txBody>
          </p:sp>
        </p:grpSp>
        <p:grpSp>
          <p:nvGrpSpPr>
            <p:cNvPr id="6" name="Group 25"/>
            <p:cNvGrpSpPr>
              <a:grpSpLocks/>
            </p:cNvGrpSpPr>
            <p:nvPr/>
          </p:nvGrpSpPr>
          <p:grpSpPr bwMode="auto">
            <a:xfrm>
              <a:off x="1008" y="2736"/>
              <a:ext cx="96" cy="816"/>
              <a:chOff x="1008" y="2736"/>
              <a:chExt cx="96" cy="816"/>
            </a:xfrm>
          </p:grpSpPr>
          <p:sp>
            <p:nvSpPr>
              <p:cNvPr id="35857" name="Line 17"/>
              <p:cNvSpPr>
                <a:spLocks noChangeShapeType="1"/>
              </p:cNvSpPr>
              <p:nvPr/>
            </p:nvSpPr>
            <p:spPr bwMode="auto">
              <a:xfrm>
                <a:off x="1008" y="2736"/>
                <a:ext cx="96" cy="0"/>
              </a:xfrm>
              <a:prstGeom prst="line">
                <a:avLst/>
              </a:prstGeom>
              <a:noFill/>
              <a:ln w="9525">
                <a:solidFill>
                  <a:schemeClr val="tx1"/>
                </a:solidFill>
                <a:round/>
                <a:headEnd/>
                <a:tailEnd/>
              </a:ln>
              <a:effectLst/>
            </p:spPr>
            <p:txBody>
              <a:bodyPr/>
              <a:lstStyle/>
              <a:p>
                <a:endParaRPr lang="zh-CN" altLang="en-US"/>
              </a:p>
            </p:txBody>
          </p:sp>
          <p:sp>
            <p:nvSpPr>
              <p:cNvPr id="35858" name="Line 18"/>
              <p:cNvSpPr>
                <a:spLocks noChangeShapeType="1"/>
              </p:cNvSpPr>
              <p:nvPr/>
            </p:nvSpPr>
            <p:spPr bwMode="auto">
              <a:xfrm>
                <a:off x="1008" y="3552"/>
                <a:ext cx="96" cy="0"/>
              </a:xfrm>
              <a:prstGeom prst="line">
                <a:avLst/>
              </a:prstGeom>
              <a:noFill/>
              <a:ln w="9525">
                <a:solidFill>
                  <a:schemeClr val="tx1"/>
                </a:solidFill>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5855"/>
                                        </p:tgtEl>
                                        <p:attrNameLst>
                                          <p:attrName>style.visibility</p:attrName>
                                        </p:attrNameLst>
                                      </p:cBhvr>
                                      <p:to>
                                        <p:strVal val="visible"/>
                                      </p:to>
                                    </p:set>
                                    <p:animEffect transition="in" filter="wipe(up)">
                                      <p:cBhvr>
                                        <p:cTn id="7" dur="500"/>
                                        <p:tgtEl>
                                          <p:spTgt spid="358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wipe(left)">
                                      <p:cBhvr>
                                        <p:cTn id="12" dur="500"/>
                                        <p:tgtEl>
                                          <p:spTgt spid="35845"/>
                                        </p:tgtEl>
                                      </p:cBhvr>
                                    </p:animEffect>
                                  </p:childTnLst>
                                </p:cTn>
                              </p:par>
                            </p:childTnLst>
                          </p:cTn>
                        </p:par>
                        <p:par>
                          <p:cTn id="13" fill="hold">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5844"/>
                                        </p:tgtEl>
                                        <p:attrNameLst>
                                          <p:attrName>style.visibility</p:attrName>
                                        </p:attrNameLst>
                                      </p:cBhvr>
                                      <p:to>
                                        <p:strVal val="visible"/>
                                      </p:to>
                                    </p:set>
                                    <p:animEffect transition="in" filter="wipe(up)">
                                      <p:cBhvr>
                                        <p:cTn id="21" dur="500"/>
                                        <p:tgtEl>
                                          <p:spTgt spid="358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5850"/>
                                        </p:tgtEl>
                                        <p:attrNameLst>
                                          <p:attrName>style.visibility</p:attrName>
                                        </p:attrNameLst>
                                      </p:cBhvr>
                                      <p:to>
                                        <p:strVal val="visible"/>
                                      </p:to>
                                    </p:set>
                                    <p:animEffect transition="in" filter="wipe(up)">
                                      <p:cBhvr>
                                        <p:cTn id="26" dur="500"/>
                                        <p:tgtEl>
                                          <p:spTgt spid="358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5851"/>
                                        </p:tgtEl>
                                        <p:attrNameLst>
                                          <p:attrName>style.visibility</p:attrName>
                                        </p:attrNameLst>
                                      </p:cBhvr>
                                      <p:to>
                                        <p:strVal val="visible"/>
                                      </p:to>
                                    </p:set>
                                    <p:animEffect transition="in" filter="wipe(up)">
                                      <p:cBhvr>
                                        <p:cTn id="31" dur="500"/>
                                        <p:tgtEl>
                                          <p:spTgt spid="3585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5843"/>
                                        </p:tgtEl>
                                        <p:attrNameLst>
                                          <p:attrName>style.visibility</p:attrName>
                                        </p:attrNameLst>
                                      </p:cBhvr>
                                      <p:to>
                                        <p:strVal val="visible"/>
                                      </p:to>
                                    </p:set>
                                    <p:animEffect transition="in" filter="wipe(up)">
                                      <p:cBhvr>
                                        <p:cTn id="36" dur="500"/>
                                        <p:tgtEl>
                                          <p:spTgt spid="358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right)">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utoUpdateAnimBg="0"/>
      <p:bldP spid="35844" grpId="0" autoUpdateAnimBg="0"/>
      <p:bldP spid="35850" grpId="0" autoUpdateAnimBg="0"/>
      <p:bldP spid="35851" grpId="0" autoUpdateAnimBg="0"/>
      <p:bldP spid="35855"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13"/>
          <a:stretch/>
        </p:blipFill>
        <p:spPr bwMode="auto">
          <a:xfrm>
            <a:off x="4935" y="1412776"/>
            <a:ext cx="615124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标题 7"/>
          <p:cNvSpPr>
            <a:spLocks noGrp="1"/>
          </p:cNvSpPr>
          <p:nvPr>
            <p:ph type="title"/>
          </p:nvPr>
        </p:nvSpPr>
        <p:spPr>
          <a:xfrm>
            <a:off x="457200" y="53752"/>
            <a:ext cx="8229600" cy="1143000"/>
          </a:xfrm>
        </p:spPr>
        <p:txBody>
          <a:bodyPr/>
          <a:lstStyle/>
          <a:p>
            <a:r>
              <a:rPr lang="en-US" altLang="zh-CN" dirty="0"/>
              <a:t>Diffusion in biology</a:t>
            </a:r>
            <a:endParaRPr lang="zh-CN" altLang="en-US" dirty="0"/>
          </a:p>
        </p:txBody>
      </p:sp>
      <p:pic>
        <p:nvPicPr>
          <p:cNvPr id="2050" name="Picture 2" descr="c:\users\chai\appdata\roaming\360se6\User Data\temp\stoma_diagram.gif"/>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6080125" y="4044469"/>
            <a:ext cx="3063875" cy="28114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hai\appdata\roaming\360se6\User Data\temp\stomata-of-lavendula-dentata-sem-power-and-syr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1196752"/>
            <a:ext cx="3116834" cy="233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p:cTn id="13" dur="500" fill="hold"/>
                                        <p:tgtEl>
                                          <p:spTgt spid="2052"/>
                                        </p:tgtEl>
                                        <p:attrNameLst>
                                          <p:attrName>ppt_w</p:attrName>
                                        </p:attrNameLst>
                                      </p:cBhvr>
                                      <p:tavLst>
                                        <p:tav tm="0">
                                          <p:val>
                                            <p:fltVal val="0"/>
                                          </p:val>
                                        </p:tav>
                                        <p:tav tm="100000">
                                          <p:val>
                                            <p:strVal val="#ppt_w"/>
                                          </p:val>
                                        </p:tav>
                                      </p:tavLst>
                                    </p:anim>
                                    <p:anim calcmode="lin" valueType="num">
                                      <p:cBhvr>
                                        <p:cTn id="14" dur="500" fill="hold"/>
                                        <p:tgtEl>
                                          <p:spTgt spid="2052"/>
                                        </p:tgtEl>
                                        <p:attrNameLst>
                                          <p:attrName>ppt_h</p:attrName>
                                        </p:attrNameLst>
                                      </p:cBhvr>
                                      <p:tavLst>
                                        <p:tav tm="0">
                                          <p:val>
                                            <p:fltVal val="0"/>
                                          </p:val>
                                        </p:tav>
                                        <p:tav tm="100000">
                                          <p:val>
                                            <p:strVal val="#ppt_h"/>
                                          </p:val>
                                        </p:tav>
                                      </p:tavLst>
                                    </p:anim>
                                    <p:anim calcmode="lin" valueType="num">
                                      <p:cBhvr>
                                        <p:cTn id="15" dur="500" fill="hold"/>
                                        <p:tgtEl>
                                          <p:spTgt spid="2052"/>
                                        </p:tgtEl>
                                        <p:attrNameLst>
                                          <p:attrName>style.rotation</p:attrName>
                                        </p:attrNameLst>
                                      </p:cBhvr>
                                      <p:tavLst>
                                        <p:tav tm="0">
                                          <p:val>
                                            <p:fltVal val="360"/>
                                          </p:val>
                                        </p:tav>
                                        <p:tav tm="100000">
                                          <p:val>
                                            <p:fltVal val="0"/>
                                          </p:val>
                                        </p:tav>
                                      </p:tavLst>
                                    </p:anim>
                                    <p:animEffect transition="in" filter="fade">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053"/>
                                        </p:tgtEl>
                                        <p:attrNameLst>
                                          <p:attrName>style.visibility</p:attrName>
                                        </p:attrNameLst>
                                      </p:cBhvr>
                                      <p:to>
                                        <p:strVal val="visible"/>
                                      </p:to>
                                    </p:set>
                                    <p:animEffect transition="in" filter="circle(in)">
                                      <p:cBhvr>
                                        <p:cTn id="21" dur="2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5058" name="Picture 2" descr="C:\My Documents\My Pictures\Diffusion - leaf.jpg"/>
          <p:cNvPicPr>
            <a:picLocks noChangeAspect="1" noChangeArrowheads="1"/>
          </p:cNvPicPr>
          <p:nvPr/>
        </p:nvPicPr>
        <p:blipFill>
          <a:blip r:embed="rId3" cstate="print">
            <a:lum contrast="20000"/>
          </a:blip>
          <a:srcRect/>
          <a:stretch>
            <a:fillRect/>
          </a:stretch>
        </p:blipFill>
        <p:spPr bwMode="auto">
          <a:xfrm>
            <a:off x="0" y="762000"/>
            <a:ext cx="3706813" cy="1643063"/>
          </a:xfrm>
          <a:prstGeom prst="rect">
            <a:avLst/>
          </a:prstGeom>
          <a:noFill/>
        </p:spPr>
      </p:pic>
      <p:pic>
        <p:nvPicPr>
          <p:cNvPr id="45060" name="Picture 4" descr="C:\My Documents\My Pictures\Diffusion - leaf detail.jpg"/>
          <p:cNvPicPr>
            <a:picLocks noChangeAspect="1" noChangeArrowheads="1"/>
          </p:cNvPicPr>
          <p:nvPr/>
        </p:nvPicPr>
        <p:blipFill>
          <a:blip r:embed="rId4" cstate="print">
            <a:lum contrast="20000"/>
          </a:blip>
          <a:srcRect/>
          <a:stretch>
            <a:fillRect/>
          </a:stretch>
        </p:blipFill>
        <p:spPr bwMode="auto">
          <a:xfrm>
            <a:off x="4800600" y="914400"/>
            <a:ext cx="3997325" cy="5105400"/>
          </a:xfrm>
          <a:prstGeom prst="rect">
            <a:avLst/>
          </a:prstGeom>
          <a:noFill/>
        </p:spPr>
      </p:pic>
      <p:pic>
        <p:nvPicPr>
          <p:cNvPr id="45063" name="Picture 7" descr="C:\My Documents\My Pictures\Diffusion - arrow.jpg"/>
          <p:cNvPicPr>
            <a:picLocks noChangeAspect="1" noChangeArrowheads="1"/>
          </p:cNvPicPr>
          <p:nvPr/>
        </p:nvPicPr>
        <p:blipFill>
          <a:blip r:embed="rId5" cstate="print">
            <a:lum contrast="20000"/>
          </a:blip>
          <a:srcRect/>
          <a:stretch>
            <a:fillRect/>
          </a:stretch>
        </p:blipFill>
        <p:spPr bwMode="auto">
          <a:xfrm>
            <a:off x="2971800" y="2438400"/>
            <a:ext cx="2033588" cy="1277938"/>
          </a:xfrm>
          <a:prstGeom prst="rect">
            <a:avLst/>
          </a:prstGeom>
          <a:noFill/>
        </p:spPr>
      </p:pic>
      <p:sp>
        <p:nvSpPr>
          <p:cNvPr id="45064" name="Rectangle 8"/>
          <p:cNvSpPr>
            <a:spLocks noGrp="1" noChangeArrowheads="1"/>
          </p:cNvSpPr>
          <p:nvPr>
            <p:ph type="title" idx="4294967295"/>
          </p:nvPr>
        </p:nvSpPr>
        <p:spPr>
          <a:xfrm>
            <a:off x="0" y="0"/>
            <a:ext cx="1752600" cy="685800"/>
          </a:xfrm>
        </p:spPr>
        <p:txBody>
          <a:bodyPr/>
          <a:lstStyle/>
          <a:p>
            <a:r>
              <a:rPr lang="en-US" altLang="zh-CN" sz="3600">
                <a:ea typeface="宋体" charset="-122"/>
              </a:rPr>
              <a:t>Leaf</a:t>
            </a:r>
          </a:p>
        </p:txBody>
      </p:sp>
      <p:sp>
        <p:nvSpPr>
          <p:cNvPr id="45065" name="Text Box 9"/>
          <p:cNvSpPr txBox="1">
            <a:spLocks noChangeArrowheads="1"/>
          </p:cNvSpPr>
          <p:nvPr/>
        </p:nvSpPr>
        <p:spPr bwMode="auto">
          <a:xfrm>
            <a:off x="4724400" y="5715000"/>
            <a:ext cx="4168775" cy="822325"/>
          </a:xfrm>
          <a:prstGeom prst="rect">
            <a:avLst/>
          </a:prstGeom>
          <a:noFill/>
          <a:ln w="9525">
            <a:noFill/>
            <a:miter lim="800000"/>
            <a:headEnd/>
            <a:tailEnd/>
          </a:ln>
          <a:effectLst/>
        </p:spPr>
        <p:txBody>
          <a:bodyPr wrap="none">
            <a:spAutoFit/>
          </a:bodyPr>
          <a:lstStyle/>
          <a:p>
            <a:r>
              <a:rPr lang="en-GB"/>
              <a:t>O</a:t>
            </a:r>
            <a:r>
              <a:rPr lang="en-GB" baseline="-25000"/>
              <a:t>2</a:t>
            </a:r>
            <a:r>
              <a:rPr lang="en-GB"/>
              <a:t> and CO</a:t>
            </a:r>
            <a:r>
              <a:rPr lang="en-GB" baseline="-25000"/>
              <a:t>2 </a:t>
            </a:r>
            <a:r>
              <a:rPr lang="en-GB"/>
              <a:t> diffuse</a:t>
            </a:r>
          </a:p>
          <a:p>
            <a:r>
              <a:rPr lang="en-GB"/>
              <a:t>into the spaces between cells</a:t>
            </a:r>
            <a:endParaRPr lang="en-US" altLang="zh-CN">
              <a:ea typeface="宋体" charset="-122"/>
            </a:endParaRPr>
          </a:p>
        </p:txBody>
      </p:sp>
      <p:sp>
        <p:nvSpPr>
          <p:cNvPr id="45066" name="Text Box 10"/>
          <p:cNvSpPr txBox="1">
            <a:spLocks noChangeArrowheads="1"/>
          </p:cNvSpPr>
          <p:nvPr/>
        </p:nvSpPr>
        <p:spPr bwMode="auto">
          <a:xfrm>
            <a:off x="2819400" y="3810000"/>
            <a:ext cx="1693863" cy="822325"/>
          </a:xfrm>
          <a:prstGeom prst="rect">
            <a:avLst/>
          </a:prstGeom>
          <a:noFill/>
          <a:ln w="9525">
            <a:noFill/>
            <a:miter lim="800000"/>
            <a:headEnd/>
            <a:tailEnd/>
          </a:ln>
          <a:effectLst/>
        </p:spPr>
        <p:txBody>
          <a:bodyPr wrap="none">
            <a:spAutoFit/>
          </a:bodyPr>
          <a:lstStyle/>
          <a:p>
            <a:r>
              <a:rPr lang="en-GB"/>
              <a:t>the ‘veins’</a:t>
            </a:r>
          </a:p>
          <a:p>
            <a:r>
              <a:rPr lang="en-GB"/>
              <a:t>bring water</a:t>
            </a:r>
            <a:endParaRPr lang="en-US" altLang="zh-CN">
              <a:ea typeface="宋体" charset="-122"/>
            </a:endParaRPr>
          </a:p>
        </p:txBody>
      </p:sp>
      <p:sp>
        <p:nvSpPr>
          <p:cNvPr id="45067" name="Text Box 11"/>
          <p:cNvSpPr txBox="1">
            <a:spLocks noChangeArrowheads="1"/>
          </p:cNvSpPr>
          <p:nvPr/>
        </p:nvSpPr>
        <p:spPr bwMode="auto">
          <a:xfrm>
            <a:off x="304800" y="3095625"/>
            <a:ext cx="1862138" cy="1311275"/>
          </a:xfrm>
          <a:prstGeom prst="rect">
            <a:avLst/>
          </a:prstGeom>
          <a:noFill/>
          <a:ln w="9525">
            <a:noFill/>
            <a:miter lim="800000"/>
            <a:headEnd/>
            <a:tailEnd/>
          </a:ln>
          <a:effectLst/>
        </p:spPr>
        <p:txBody>
          <a:bodyPr wrap="none">
            <a:spAutoFit/>
          </a:bodyPr>
          <a:lstStyle/>
          <a:p>
            <a:r>
              <a:rPr lang="en-GB" sz="2000" dirty="0"/>
              <a:t>O</a:t>
            </a:r>
            <a:r>
              <a:rPr lang="en-GB" sz="2000" baseline="-25000" dirty="0"/>
              <a:t>2</a:t>
            </a:r>
            <a:r>
              <a:rPr lang="en-GB" sz="2000" dirty="0"/>
              <a:t> and CO</a:t>
            </a:r>
            <a:r>
              <a:rPr lang="en-GB" sz="2000" baseline="-25000" dirty="0"/>
              <a:t>2</a:t>
            </a:r>
          </a:p>
          <a:p>
            <a:r>
              <a:rPr lang="en-GB" sz="2000" dirty="0"/>
              <a:t>diffuse through</a:t>
            </a:r>
          </a:p>
          <a:p>
            <a:r>
              <a:rPr lang="en-GB" sz="2000" dirty="0"/>
              <a:t>pores in the</a:t>
            </a:r>
          </a:p>
          <a:p>
            <a:r>
              <a:rPr lang="en-GB" sz="2000" dirty="0"/>
              <a:t>epidermis</a:t>
            </a:r>
            <a:endParaRPr lang="en-US" altLang="zh-CN" sz="2000" dirty="0">
              <a:ea typeface="宋体" charset="-122"/>
            </a:endParaRPr>
          </a:p>
        </p:txBody>
      </p:sp>
      <p:sp>
        <p:nvSpPr>
          <p:cNvPr id="45069" name="Line 13"/>
          <p:cNvSpPr>
            <a:spLocks noChangeShapeType="1"/>
          </p:cNvSpPr>
          <p:nvPr/>
        </p:nvSpPr>
        <p:spPr bwMode="auto">
          <a:xfrm>
            <a:off x="990600" y="2286000"/>
            <a:ext cx="0" cy="838200"/>
          </a:xfrm>
          <a:prstGeom prst="line">
            <a:avLst/>
          </a:prstGeom>
          <a:noFill/>
          <a:ln w="9525">
            <a:solidFill>
              <a:schemeClr val="tx1"/>
            </a:solidFill>
            <a:round/>
            <a:headEnd/>
            <a:tailEnd/>
          </a:ln>
          <a:effectLst/>
        </p:spPr>
        <p:txBody>
          <a:bodyPr/>
          <a:lstStyle/>
          <a:p>
            <a:endParaRPr lang="zh-CN" altLang="en-US"/>
          </a:p>
        </p:txBody>
      </p:sp>
      <p:sp>
        <p:nvSpPr>
          <p:cNvPr id="45070" name="Line 14"/>
          <p:cNvSpPr>
            <a:spLocks noChangeShapeType="1"/>
          </p:cNvSpPr>
          <p:nvPr/>
        </p:nvSpPr>
        <p:spPr bwMode="auto">
          <a:xfrm>
            <a:off x="1676400" y="2209800"/>
            <a:ext cx="1371600" cy="1676400"/>
          </a:xfrm>
          <a:prstGeom prst="line">
            <a:avLst/>
          </a:prstGeom>
          <a:noFill/>
          <a:ln w="9525">
            <a:solidFill>
              <a:schemeClr val="tx1"/>
            </a:solidFill>
            <a:round/>
            <a:headEnd/>
            <a:tailEnd/>
          </a:ln>
          <a:effectLst/>
        </p:spPr>
        <p:txBody>
          <a:bodyPr/>
          <a:lstStyle/>
          <a:p>
            <a:endParaRPr lang="zh-CN" altLang="en-US"/>
          </a:p>
        </p:txBody>
      </p:sp>
      <p:sp>
        <p:nvSpPr>
          <p:cNvPr id="45071" name="Text Box 15"/>
          <p:cNvSpPr txBox="1">
            <a:spLocks noChangeArrowheads="1"/>
          </p:cNvSpPr>
          <p:nvPr/>
        </p:nvSpPr>
        <p:spPr bwMode="auto">
          <a:xfrm>
            <a:off x="669925" y="5145088"/>
            <a:ext cx="2541588" cy="1187450"/>
          </a:xfrm>
          <a:prstGeom prst="rect">
            <a:avLst/>
          </a:prstGeom>
          <a:noFill/>
          <a:ln w="9525">
            <a:noFill/>
            <a:miter lim="800000"/>
            <a:headEnd/>
            <a:tailEnd/>
          </a:ln>
          <a:effectLst/>
        </p:spPr>
        <p:txBody>
          <a:bodyPr wrap="none">
            <a:spAutoFit/>
          </a:bodyPr>
          <a:lstStyle/>
          <a:p>
            <a:r>
              <a:rPr lang="en-GB"/>
              <a:t>In a thin leaf, the</a:t>
            </a:r>
          </a:p>
          <a:p>
            <a:r>
              <a:rPr lang="en-GB"/>
              <a:t>diffusion distance</a:t>
            </a:r>
          </a:p>
          <a:p>
            <a:r>
              <a:rPr lang="en-GB"/>
              <a:t>is short</a:t>
            </a:r>
            <a:endParaRPr lang="en-US" altLang="zh-CN">
              <a:ea typeface="宋体" charset="-122"/>
            </a:endParaRPr>
          </a:p>
        </p:txBody>
      </p:sp>
      <p:sp>
        <p:nvSpPr>
          <p:cNvPr id="45072" name="Text Box 16"/>
          <p:cNvSpPr txBox="1">
            <a:spLocks noChangeArrowheads="1"/>
          </p:cNvSpPr>
          <p:nvPr/>
        </p:nvSpPr>
        <p:spPr bwMode="auto">
          <a:xfrm>
            <a:off x="8594725" y="11113"/>
            <a:ext cx="466725" cy="396875"/>
          </a:xfrm>
          <a:prstGeom prst="rect">
            <a:avLst/>
          </a:prstGeom>
          <a:noFill/>
          <a:ln w="9525">
            <a:noFill/>
            <a:miter lim="800000"/>
            <a:headEnd/>
            <a:tailEnd/>
          </a:ln>
          <a:effectLst/>
        </p:spPr>
        <p:txBody>
          <a:bodyPr wrap="none">
            <a:spAutoFit/>
          </a:bodyPr>
          <a:lstStyle/>
          <a:p>
            <a:r>
              <a:rPr lang="en-GB" sz="2000"/>
              <a:t>26</a:t>
            </a:r>
            <a:endParaRPr lang="en-US" altLang="zh-CN" sz="200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5064"/>
                                        </p:tgtEl>
                                        <p:attrNameLst>
                                          <p:attrName>style.visibility</p:attrName>
                                        </p:attrNameLst>
                                      </p:cBhvr>
                                      <p:to>
                                        <p:strVal val="visible"/>
                                      </p:to>
                                    </p:set>
                                    <p:animEffect transition="in" filter="wipe(up)">
                                      <p:cBhvr>
                                        <p:cTn id="7" dur="500"/>
                                        <p:tgtEl>
                                          <p:spTgt spid="450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058"/>
                                        </p:tgtEl>
                                        <p:attrNameLst>
                                          <p:attrName>style.visibility</p:attrName>
                                        </p:attrNameLst>
                                      </p:cBhvr>
                                      <p:to>
                                        <p:strVal val="visible"/>
                                      </p:to>
                                    </p:set>
                                    <p:animEffect transition="in" filter="wipe(up)">
                                      <p:cBhvr>
                                        <p:cTn id="12" dur="500"/>
                                        <p:tgtEl>
                                          <p:spTgt spid="45058"/>
                                        </p:tgtEl>
                                      </p:cBhvr>
                                    </p:animEffect>
                                  </p:childTnLst>
                                </p:cTn>
                              </p:par>
                            </p:childTnLst>
                          </p:cTn>
                        </p:par>
                        <p:par>
                          <p:cTn id="13" fill="hold">
                            <p:stCondLst>
                              <p:cond delay="500"/>
                            </p:stCondLst>
                            <p:childTnLst>
                              <p:par>
                                <p:cTn id="14" presetID="22" presetClass="entr" presetSubtype="1" fill="hold" grpId="0" nodeType="afterEffect">
                                  <p:stCondLst>
                                    <p:cond delay="1000"/>
                                  </p:stCondLst>
                                  <p:childTnLst>
                                    <p:set>
                                      <p:cBhvr>
                                        <p:cTn id="15" dur="1" fill="hold">
                                          <p:stCondLst>
                                            <p:cond delay="0"/>
                                          </p:stCondLst>
                                        </p:cTn>
                                        <p:tgtEl>
                                          <p:spTgt spid="45071"/>
                                        </p:tgtEl>
                                        <p:attrNameLst>
                                          <p:attrName>style.visibility</p:attrName>
                                        </p:attrNameLst>
                                      </p:cBhvr>
                                      <p:to>
                                        <p:strVal val="visible"/>
                                      </p:to>
                                    </p:set>
                                    <p:animEffect transition="in" filter="wipe(up)">
                                      <p:cBhvr>
                                        <p:cTn id="16" dur="500"/>
                                        <p:tgtEl>
                                          <p:spTgt spid="450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5069"/>
                                        </p:tgtEl>
                                        <p:attrNameLst>
                                          <p:attrName>style.visibility</p:attrName>
                                        </p:attrNameLst>
                                      </p:cBhvr>
                                      <p:to>
                                        <p:strVal val="visible"/>
                                      </p:to>
                                    </p:set>
                                    <p:animEffect transition="in" filter="wipe(up)">
                                      <p:cBhvr>
                                        <p:cTn id="21" dur="500"/>
                                        <p:tgtEl>
                                          <p:spTgt spid="45069"/>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45067"/>
                                        </p:tgtEl>
                                        <p:attrNameLst>
                                          <p:attrName>style.visibility</p:attrName>
                                        </p:attrNameLst>
                                      </p:cBhvr>
                                      <p:to>
                                        <p:strVal val="visible"/>
                                      </p:to>
                                    </p:set>
                                    <p:animEffect transition="in" filter="wipe(up)">
                                      <p:cBhvr>
                                        <p:cTn id="25" dur="500"/>
                                        <p:tgtEl>
                                          <p:spTgt spid="450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5070"/>
                                        </p:tgtEl>
                                        <p:attrNameLst>
                                          <p:attrName>style.visibility</p:attrName>
                                        </p:attrNameLst>
                                      </p:cBhvr>
                                      <p:to>
                                        <p:strVal val="visible"/>
                                      </p:to>
                                    </p:set>
                                    <p:animEffect transition="in" filter="wipe(up)">
                                      <p:cBhvr>
                                        <p:cTn id="30" dur="500"/>
                                        <p:tgtEl>
                                          <p:spTgt spid="45070"/>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45066"/>
                                        </p:tgtEl>
                                        <p:attrNameLst>
                                          <p:attrName>style.visibility</p:attrName>
                                        </p:attrNameLst>
                                      </p:cBhvr>
                                      <p:to>
                                        <p:strVal val="visible"/>
                                      </p:to>
                                    </p:set>
                                    <p:animEffect transition="in" filter="wipe(up)">
                                      <p:cBhvr>
                                        <p:cTn id="34" dur="500"/>
                                        <p:tgtEl>
                                          <p:spTgt spid="4506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5063"/>
                                        </p:tgtEl>
                                        <p:attrNameLst>
                                          <p:attrName>style.visibility</p:attrName>
                                        </p:attrNameLst>
                                      </p:cBhvr>
                                      <p:to>
                                        <p:strVal val="visible"/>
                                      </p:to>
                                    </p:set>
                                    <p:animEffect transition="in" filter="wipe(left)">
                                      <p:cBhvr>
                                        <p:cTn id="39" dur="500"/>
                                        <p:tgtEl>
                                          <p:spTgt spid="45063"/>
                                        </p:tgtEl>
                                      </p:cBhvr>
                                    </p:animEffect>
                                  </p:childTnLst>
                                </p:cTn>
                              </p:par>
                            </p:childTnLst>
                          </p:cTn>
                        </p:par>
                        <p:par>
                          <p:cTn id="40" fill="hold">
                            <p:stCondLst>
                              <p:cond delay="500"/>
                            </p:stCondLst>
                            <p:childTnLst>
                              <p:par>
                                <p:cTn id="41" presetID="22" presetClass="entr" presetSubtype="1" fill="hold" nodeType="afterEffect">
                                  <p:stCondLst>
                                    <p:cond delay="1000"/>
                                  </p:stCondLst>
                                  <p:childTnLst>
                                    <p:set>
                                      <p:cBhvr>
                                        <p:cTn id="42" dur="1" fill="hold">
                                          <p:stCondLst>
                                            <p:cond delay="0"/>
                                          </p:stCondLst>
                                        </p:cTn>
                                        <p:tgtEl>
                                          <p:spTgt spid="45060"/>
                                        </p:tgtEl>
                                        <p:attrNameLst>
                                          <p:attrName>style.visibility</p:attrName>
                                        </p:attrNameLst>
                                      </p:cBhvr>
                                      <p:to>
                                        <p:strVal val="visible"/>
                                      </p:to>
                                    </p:set>
                                    <p:animEffect transition="in" filter="wipe(up)">
                                      <p:cBhvr>
                                        <p:cTn id="43" dur="500"/>
                                        <p:tgtEl>
                                          <p:spTgt spid="450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45065"/>
                                        </p:tgtEl>
                                        <p:attrNameLst>
                                          <p:attrName>style.visibility</p:attrName>
                                        </p:attrNameLst>
                                      </p:cBhvr>
                                      <p:to>
                                        <p:strVal val="visible"/>
                                      </p:to>
                                    </p:set>
                                    <p:animEffect transition="in" filter="wipe(up)">
                                      <p:cBhvr>
                                        <p:cTn id="48" dur="500"/>
                                        <p:tgtEl>
                                          <p:spTgt spid="45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autoUpdateAnimBg="0"/>
      <p:bldP spid="45065" grpId="0" autoUpdateAnimBg="0"/>
      <p:bldP spid="45066" grpId="0" autoUpdateAnimBg="0"/>
      <p:bldP spid="45067" grpId="0" autoUpdateAnimBg="0"/>
      <p:bldP spid="45069" grpId="0" animBg="1"/>
      <p:bldP spid="45070" grpId="0" animBg="1"/>
      <p:bldP spid="45071"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848" y="1600200"/>
            <a:ext cx="8229600" cy="4525963"/>
          </a:xfrm>
        </p:spPr>
        <p:txBody>
          <a:bodyPr>
            <a:normAutofit/>
          </a:bodyPr>
          <a:lstStyle/>
          <a:p>
            <a:r>
              <a:rPr lang="en-US" altLang="zh-CN" dirty="0"/>
              <a:t>1) The movement of particles in diffusion is purposeful – the particles try to move so that they end up evenly spaced.</a:t>
            </a:r>
          </a:p>
          <a:p>
            <a:r>
              <a:rPr lang="en-US" altLang="zh-CN" dirty="0"/>
              <a:t>- </a:t>
            </a:r>
            <a:r>
              <a:rPr lang="en-US" altLang="zh-CN" b="1" dirty="0"/>
              <a:t>No</a:t>
            </a:r>
            <a:r>
              <a:rPr lang="en-US" altLang="zh-CN" dirty="0"/>
              <a:t>. It’s just random movement.</a:t>
            </a:r>
          </a:p>
          <a:p>
            <a:r>
              <a:rPr lang="en-US" altLang="zh-CN" dirty="0"/>
              <a:t>2) The cells make substances diffuse. </a:t>
            </a:r>
          </a:p>
          <a:p>
            <a:r>
              <a:rPr lang="en-US" altLang="zh-CN" dirty="0"/>
              <a:t>E.g. The cell diffuses oxygen into itself.</a:t>
            </a:r>
          </a:p>
          <a:p>
            <a:endParaRPr lang="en-US" altLang="zh-CN" dirty="0"/>
          </a:p>
          <a:p>
            <a:r>
              <a:rPr lang="en-US" altLang="zh-CN" dirty="0"/>
              <a:t>- </a:t>
            </a:r>
            <a:r>
              <a:rPr lang="en-US" altLang="zh-CN" b="1" dirty="0"/>
              <a:t>No</a:t>
            </a:r>
            <a:r>
              <a:rPr lang="en-US" altLang="zh-CN" dirty="0"/>
              <a:t>. Oxygen diffuses into the cell.</a:t>
            </a:r>
          </a:p>
        </p:txBody>
      </p:sp>
      <p:pic>
        <p:nvPicPr>
          <p:cNvPr id="1026" name="Picture 2" descr="E:\biology\备课资料\IG Biology备课\IG 自制课件\C2 Cells\Figures\tick-cross-cartoon-20589945.jpg"/>
          <p:cNvPicPr>
            <a:picLocks noChangeAspect="1" noChangeArrowheads="1"/>
          </p:cNvPicPr>
          <p:nvPr/>
        </p:nvPicPr>
        <p:blipFill>
          <a:blip r:embed="rId2" cstate="print"/>
          <a:srcRect l="55047" t="14465" b="13207"/>
          <a:stretch>
            <a:fillRect/>
          </a:stretch>
        </p:blipFill>
        <p:spPr bwMode="auto">
          <a:xfrm>
            <a:off x="7460769" y="4077072"/>
            <a:ext cx="999663" cy="1080120"/>
          </a:xfrm>
          <a:prstGeom prst="rect">
            <a:avLst/>
          </a:prstGeom>
          <a:noFill/>
        </p:spPr>
      </p:pic>
      <p:sp>
        <p:nvSpPr>
          <p:cNvPr id="2" name="标题 1"/>
          <p:cNvSpPr>
            <a:spLocks noGrp="1"/>
          </p:cNvSpPr>
          <p:nvPr>
            <p:ph type="title"/>
          </p:nvPr>
        </p:nvSpPr>
        <p:spPr/>
        <p:txBody>
          <a:bodyPr/>
          <a:lstStyle/>
          <a:p>
            <a:r>
              <a:rPr lang="en-US" altLang="zh-CN" dirty="0"/>
              <a:t>Misconceptions about diffusion</a:t>
            </a:r>
            <a:endParaRPr lang="zh-CN" altLang="en-US" dirty="0"/>
          </a:p>
        </p:txBody>
      </p:sp>
      <p:pic>
        <p:nvPicPr>
          <p:cNvPr id="5" name="Picture 2" descr="E:\biology\备课资料\IG Biology备课\IG 自制课件\C2 Cells\Figures\tick-cross-cartoon-20589945.jpg"/>
          <p:cNvPicPr>
            <a:picLocks noChangeAspect="1" noChangeArrowheads="1"/>
          </p:cNvPicPr>
          <p:nvPr/>
        </p:nvPicPr>
        <p:blipFill>
          <a:blip r:embed="rId2" cstate="print"/>
          <a:srcRect r="48191" b="13207"/>
          <a:stretch>
            <a:fillRect/>
          </a:stretch>
        </p:blipFill>
        <p:spPr bwMode="auto">
          <a:xfrm>
            <a:off x="7452320" y="5301208"/>
            <a:ext cx="1152128" cy="129614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p:cTn id="27" dur="500" fill="hold"/>
                                        <p:tgtEl>
                                          <p:spTgt spid="1026"/>
                                        </p:tgtEl>
                                        <p:attrNameLst>
                                          <p:attrName>ppt_w</p:attrName>
                                        </p:attrNameLst>
                                      </p:cBhvr>
                                      <p:tavLst>
                                        <p:tav tm="0">
                                          <p:val>
                                            <p:fltVal val="0"/>
                                          </p:val>
                                        </p:tav>
                                        <p:tav tm="100000">
                                          <p:val>
                                            <p:strVal val="#ppt_w"/>
                                          </p:val>
                                        </p:tav>
                                      </p:tavLst>
                                    </p:anim>
                                    <p:anim calcmode="lin" valueType="num">
                                      <p:cBhvr>
                                        <p:cTn id="28" dur="500" fill="hold"/>
                                        <p:tgtEl>
                                          <p:spTgt spid="1026"/>
                                        </p:tgtEl>
                                        <p:attrNameLst>
                                          <p:attrName>ppt_h</p:attrName>
                                        </p:attrNameLst>
                                      </p:cBhvr>
                                      <p:tavLst>
                                        <p:tav tm="0">
                                          <p:val>
                                            <p:fltVal val="0"/>
                                          </p:val>
                                        </p:tav>
                                        <p:tav tm="100000">
                                          <p:val>
                                            <p:strVal val="#ppt_h"/>
                                          </p:val>
                                        </p:tav>
                                      </p:tavLst>
                                    </p:anim>
                                    <p:anim calcmode="lin" valueType="num">
                                      <p:cBhvr>
                                        <p:cTn id="29" dur="500" fill="hold"/>
                                        <p:tgtEl>
                                          <p:spTgt spid="1026"/>
                                        </p:tgtEl>
                                        <p:attrNameLst>
                                          <p:attrName>style.rotation</p:attrName>
                                        </p:attrNameLst>
                                      </p:cBhvr>
                                      <p:tavLst>
                                        <p:tav tm="0">
                                          <p:val>
                                            <p:fltVal val="360"/>
                                          </p:val>
                                        </p:tav>
                                        <p:tav tm="100000">
                                          <p:val>
                                            <p:fltVal val="0"/>
                                          </p:val>
                                        </p:tav>
                                      </p:tavLst>
                                    </p:anim>
                                    <p:animEffect transition="in" filter="fade">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checkerboard(across)">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 calcmode="lin" valueType="num">
                                      <p:cBhvr>
                                        <p:cTn id="42" dur="500" fill="hold"/>
                                        <p:tgtEl>
                                          <p:spTgt spid="5"/>
                                        </p:tgtEl>
                                        <p:attrNameLst>
                                          <p:attrName>style.rotation</p:attrName>
                                        </p:attrNameLst>
                                      </p:cBhvr>
                                      <p:tavLst>
                                        <p:tav tm="0">
                                          <p:val>
                                            <p:fltVal val="360"/>
                                          </p:val>
                                        </p:tav>
                                        <p:tav tm="100000">
                                          <p:val>
                                            <p:fltVal val="0"/>
                                          </p:val>
                                        </p:tav>
                                      </p:tavLst>
                                    </p:anim>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6441" t="43428" r="36302" b="23628"/>
          <a:stretch/>
        </p:blipFill>
        <p:spPr bwMode="auto">
          <a:xfrm>
            <a:off x="6241688" y="5006279"/>
            <a:ext cx="1596325" cy="1447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0358" t="2911" r="1897" b="66287"/>
          <a:stretch/>
        </p:blipFill>
        <p:spPr bwMode="auto">
          <a:xfrm>
            <a:off x="6213056" y="1552533"/>
            <a:ext cx="1624957" cy="135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0359" t="42946" r="1192" b="24946"/>
          <a:stretch/>
        </p:blipFill>
        <p:spPr bwMode="auto">
          <a:xfrm>
            <a:off x="6171825" y="3222761"/>
            <a:ext cx="1666188" cy="1410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descr="E:\biology\备课资料\IG Biology备课\IG 自制课件\C3 Movement in and out of cells\C3-figures\Heated-gas-particles_gallery_supersize_landscape.jpg"/>
          <p:cNvPicPr>
            <a:picLocks noChangeAspect="1" noChangeArrowheads="1"/>
          </p:cNvPicPr>
          <p:nvPr/>
        </p:nvPicPr>
        <p:blipFill>
          <a:blip r:embed="rId3" cstate="print"/>
          <a:srcRect/>
          <a:stretch>
            <a:fillRect/>
          </a:stretch>
        </p:blipFill>
        <p:spPr bwMode="auto">
          <a:xfrm>
            <a:off x="0" y="1227946"/>
            <a:ext cx="5824438" cy="3879144"/>
          </a:xfrm>
          <a:prstGeom prst="rect">
            <a:avLst/>
          </a:prstGeom>
          <a:noFill/>
        </p:spPr>
      </p:pic>
      <p:pic>
        <p:nvPicPr>
          <p:cNvPr id="7" name="Picture 10" descr="c:\users\administrator\appdata\roaming\360se6\User Data\temp\green-tick-269x300.jpg"/>
          <p:cNvPicPr>
            <a:picLocks noChangeAspect="1" noChangeArrowheads="1"/>
          </p:cNvPicPr>
          <p:nvPr/>
        </p:nvPicPr>
        <p:blipFill>
          <a:blip r:embed="rId4" cstate="print"/>
          <a:srcRect l="22483" t="25200" r="15689" b="21881"/>
          <a:stretch>
            <a:fillRect/>
          </a:stretch>
        </p:blipFill>
        <p:spPr bwMode="auto">
          <a:xfrm>
            <a:off x="3851920" y="4581128"/>
            <a:ext cx="937444" cy="894833"/>
          </a:xfrm>
          <a:prstGeom prst="rect">
            <a:avLst/>
          </a:prstGeom>
          <a:noFill/>
        </p:spPr>
      </p:pic>
      <p:pic>
        <p:nvPicPr>
          <p:cNvPr id="8" name="Picture 10" descr="c:\users\administrator\appdata\roaming\360se6\User Data\temp\green-tick-269x300.jpg"/>
          <p:cNvPicPr>
            <a:picLocks noChangeAspect="1" noChangeArrowheads="1"/>
          </p:cNvPicPr>
          <p:nvPr/>
        </p:nvPicPr>
        <p:blipFill>
          <a:blip r:embed="rId4" cstate="print"/>
          <a:srcRect l="22483" t="25200" r="15689" b="21881"/>
          <a:stretch>
            <a:fillRect/>
          </a:stretch>
        </p:blipFill>
        <p:spPr bwMode="auto">
          <a:xfrm>
            <a:off x="8099052" y="1861176"/>
            <a:ext cx="937444" cy="894833"/>
          </a:xfrm>
          <a:prstGeom prst="rect">
            <a:avLst/>
          </a:prstGeom>
          <a:noFill/>
        </p:spPr>
      </p:pic>
      <p:sp>
        <p:nvSpPr>
          <p:cNvPr id="9" name="内容占位符 2"/>
          <p:cNvSpPr txBox="1">
            <a:spLocks/>
          </p:cNvSpPr>
          <p:nvPr/>
        </p:nvSpPr>
        <p:spPr>
          <a:xfrm>
            <a:off x="446035" y="5574387"/>
            <a:ext cx="5278093" cy="1166981"/>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800" dirty="0"/>
              <a:t>1) Temperature.</a:t>
            </a:r>
            <a:r>
              <a:rPr lang="zh-CN" altLang="en-US" sz="2800" dirty="0"/>
              <a:t> </a:t>
            </a:r>
            <a:r>
              <a:rPr lang="en-US" altLang="zh-CN" sz="2800" dirty="0"/>
              <a:t>(Q:</a:t>
            </a:r>
            <a:r>
              <a:rPr lang="zh-CN" altLang="en-US" sz="2800" dirty="0"/>
              <a:t> </a:t>
            </a:r>
            <a:r>
              <a:rPr lang="en-US" altLang="zh-CN" sz="2800" dirty="0"/>
              <a:t>can</a:t>
            </a:r>
            <a:r>
              <a:rPr lang="zh-CN" altLang="en-US" sz="2800" dirty="0"/>
              <a:t> </a:t>
            </a:r>
            <a:r>
              <a:rPr lang="en-US" altLang="zh-CN" sz="2800" dirty="0"/>
              <a:t>you</a:t>
            </a:r>
            <a:r>
              <a:rPr lang="zh-CN" altLang="en-US" sz="2800" dirty="0"/>
              <a:t> </a:t>
            </a:r>
            <a:r>
              <a:rPr lang="en-US" altLang="zh-CN" sz="2800" dirty="0"/>
              <a:t>explain?)</a:t>
            </a:r>
          </a:p>
          <a:p>
            <a:r>
              <a:rPr lang="en-US" altLang="zh-CN" sz="2800" dirty="0"/>
              <a:t>2) (steepness</a:t>
            </a:r>
            <a:r>
              <a:rPr lang="zh-CN" altLang="en-US" sz="2800" dirty="0"/>
              <a:t> </a:t>
            </a:r>
            <a:r>
              <a:rPr lang="en-US" altLang="zh-CN" sz="2800" dirty="0"/>
              <a:t>of)</a:t>
            </a:r>
            <a:r>
              <a:rPr lang="zh-CN" altLang="en-US" sz="2800" dirty="0"/>
              <a:t> </a:t>
            </a:r>
            <a:r>
              <a:rPr lang="en-US" altLang="zh-CN" sz="2800" dirty="0"/>
              <a:t>Concentration gradient</a:t>
            </a:r>
          </a:p>
        </p:txBody>
      </p:sp>
      <p:sp>
        <p:nvSpPr>
          <p:cNvPr id="10" name="标题 1"/>
          <p:cNvSpPr>
            <a:spLocks noGrp="1"/>
          </p:cNvSpPr>
          <p:nvPr>
            <p:ph type="title"/>
          </p:nvPr>
        </p:nvSpPr>
        <p:spPr>
          <a:xfrm>
            <a:off x="453193" y="0"/>
            <a:ext cx="8229600" cy="1143000"/>
          </a:xfrm>
        </p:spPr>
        <p:txBody>
          <a:bodyPr/>
          <a:lstStyle/>
          <a:p>
            <a:r>
              <a:rPr lang="en-US" altLang="zh-CN" dirty="0"/>
              <a:t>Factors influencing diffusion</a:t>
            </a:r>
            <a:endParaRPr lang="zh-CN" altLang="en-US" dirty="0"/>
          </a:p>
        </p:txBody>
      </p:sp>
    </p:spTree>
    <p:extLst>
      <p:ext uri="{BB962C8B-B14F-4D97-AF65-F5344CB8AC3E}">
        <p14:creationId xmlns:p14="http://schemas.microsoft.com/office/powerpoint/2010/main" val="260043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par>
                                <p:cTn id="22" presetID="5"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heckerboard(across)">
                                      <p:cBhvr>
                                        <p:cTn id="24" dur="500"/>
                                        <p:tgtEl>
                                          <p:spTgt spid="5"/>
                                        </p:tgtEl>
                                      </p:cBhvr>
                                    </p:animEffect>
                                  </p:childTnLst>
                                </p:cTn>
                              </p:par>
                              <p:par>
                                <p:cTn id="25" presetID="5" presetClass="entr" presetSubtype="1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heckerboard(across)">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chai\appdata\roaming\360se6\User Data\temp\SA_to_V_rati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5594"/>
          <a:stretch/>
        </p:blipFill>
        <p:spPr bwMode="auto">
          <a:xfrm>
            <a:off x="2915816" y="3012308"/>
            <a:ext cx="6019800" cy="207287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chai\appdata\roaming\360se6\User Data\temp\21c_chem_nanotechnolog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200650" cy="3609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users\administrator\appdata\roaming\360se6\User Data\temp\green-tick-269x300.jpg"/>
          <p:cNvPicPr>
            <a:picLocks noChangeAspect="1" noChangeArrowheads="1"/>
          </p:cNvPicPr>
          <p:nvPr/>
        </p:nvPicPr>
        <p:blipFill>
          <a:blip r:embed="rId4" cstate="print"/>
          <a:srcRect l="22483" t="25200" r="15689" b="21881"/>
          <a:stretch>
            <a:fillRect/>
          </a:stretch>
        </p:blipFill>
        <p:spPr bwMode="auto">
          <a:xfrm>
            <a:off x="4572000" y="3162559"/>
            <a:ext cx="937444" cy="894833"/>
          </a:xfrm>
          <a:prstGeom prst="rect">
            <a:avLst/>
          </a:prstGeom>
          <a:noFill/>
        </p:spPr>
      </p:pic>
      <p:sp>
        <p:nvSpPr>
          <p:cNvPr id="6" name="内容占位符 2"/>
          <p:cNvSpPr txBox="1">
            <a:spLocks/>
          </p:cNvSpPr>
          <p:nvPr/>
        </p:nvSpPr>
        <p:spPr>
          <a:xfrm>
            <a:off x="-25252" y="3861048"/>
            <a:ext cx="4021188" cy="1224136"/>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spcBef>
                <a:spcPts val="1000"/>
              </a:spcBef>
            </a:pPr>
            <a:r>
              <a:rPr lang="en-US" altLang="zh-CN" sz="2800" dirty="0"/>
              <a:t>3) Surface area (across which diffusion happens)</a:t>
            </a:r>
            <a:r>
              <a:rPr lang="zh-CN" altLang="en-US" sz="2800" dirty="0"/>
              <a:t> </a:t>
            </a:r>
            <a:r>
              <a:rPr lang="en-US" altLang="zh-CN" sz="2800" dirty="0"/>
              <a:t>or</a:t>
            </a:r>
            <a:r>
              <a:rPr lang="zh-CN" altLang="en-US" sz="2800" dirty="0"/>
              <a:t> </a:t>
            </a:r>
            <a:r>
              <a:rPr lang="en-US" altLang="zh-CN" sz="2800" dirty="0"/>
              <a:t>surface</a:t>
            </a:r>
            <a:r>
              <a:rPr lang="zh-CN" altLang="en-US" sz="2800" dirty="0"/>
              <a:t> </a:t>
            </a:r>
            <a:r>
              <a:rPr lang="en-US" altLang="zh-CN" sz="2800" dirty="0"/>
              <a:t>area/volume</a:t>
            </a:r>
            <a:r>
              <a:rPr lang="zh-CN" altLang="en-US" sz="2800" dirty="0"/>
              <a:t> </a:t>
            </a:r>
            <a:r>
              <a:rPr lang="en-US" altLang="zh-CN" sz="2800" dirty="0"/>
              <a:t>ratio.</a:t>
            </a:r>
          </a:p>
        </p:txBody>
      </p:sp>
      <p:sp>
        <p:nvSpPr>
          <p:cNvPr id="2" name="文本框 1"/>
          <p:cNvSpPr txBox="1"/>
          <p:nvPr/>
        </p:nvSpPr>
        <p:spPr>
          <a:xfrm>
            <a:off x="5509444" y="476672"/>
            <a:ext cx="3578572" cy="2195473"/>
          </a:xfrm>
          <a:prstGeom prst="rect">
            <a:avLst/>
          </a:prstGeom>
          <a:noFill/>
        </p:spPr>
        <p:txBody>
          <a:bodyPr wrap="square" rtlCol="0">
            <a:spAutoFit/>
          </a:bodyPr>
          <a:lstStyle/>
          <a:p>
            <a:pPr>
              <a:spcBef>
                <a:spcPts val="1000"/>
              </a:spcBef>
            </a:pPr>
            <a:r>
              <a:rPr lang="en-US" altLang="zh-CN" sz="2400" dirty="0"/>
              <a:t>4) Distance travelled.</a:t>
            </a:r>
            <a:endParaRPr lang="zh-CN" altLang="en-US" sz="2400" dirty="0"/>
          </a:p>
          <a:p>
            <a:pPr>
              <a:spcBef>
                <a:spcPts val="1000"/>
              </a:spcBef>
            </a:pPr>
            <a:r>
              <a:rPr lang="en-US" altLang="zh-CN" sz="2400" dirty="0"/>
              <a:t>This places an upper limitation on cell size.</a:t>
            </a:r>
          </a:p>
          <a:p>
            <a:pPr>
              <a:spcBef>
                <a:spcPts val="1000"/>
              </a:spcBef>
            </a:pPr>
            <a:r>
              <a:rPr lang="en-US" altLang="zh-CN" sz="2400" dirty="0"/>
              <a:t>Q:</a:t>
            </a:r>
            <a:r>
              <a:rPr lang="zh-CN" altLang="en-US" sz="2400" dirty="0"/>
              <a:t> </a:t>
            </a:r>
            <a:r>
              <a:rPr lang="en-US" altLang="zh-CN" sz="2400" dirty="0"/>
              <a:t>Can</a:t>
            </a:r>
            <a:r>
              <a:rPr lang="zh-CN" altLang="en-US" sz="2400" dirty="0"/>
              <a:t> </a:t>
            </a:r>
            <a:r>
              <a:rPr lang="en-US" altLang="zh-CN" sz="2400" dirty="0"/>
              <a:t>a</a:t>
            </a:r>
            <a:r>
              <a:rPr lang="zh-CN" altLang="en-US" sz="2400" dirty="0"/>
              <a:t> </a:t>
            </a:r>
            <a:r>
              <a:rPr lang="en-US" altLang="zh-CN" sz="2400" dirty="0"/>
              <a:t>cell</a:t>
            </a:r>
            <a:r>
              <a:rPr lang="zh-CN" altLang="en-US" sz="2400" dirty="0"/>
              <a:t> </a:t>
            </a:r>
            <a:r>
              <a:rPr lang="en-US" altLang="zh-CN" sz="2400" dirty="0"/>
              <a:t>be</a:t>
            </a:r>
            <a:r>
              <a:rPr lang="zh-CN" altLang="en-US" sz="2400" dirty="0"/>
              <a:t> </a:t>
            </a:r>
            <a:r>
              <a:rPr lang="en-US" altLang="zh-CN" sz="2400" dirty="0"/>
              <a:t>as</a:t>
            </a:r>
            <a:r>
              <a:rPr lang="zh-CN" altLang="en-US" sz="2400" dirty="0"/>
              <a:t> </a:t>
            </a:r>
            <a:r>
              <a:rPr lang="en-US" altLang="zh-CN" sz="2400" dirty="0"/>
              <a:t>big</a:t>
            </a:r>
            <a:r>
              <a:rPr lang="zh-CN" altLang="en-US" sz="2400" dirty="0"/>
              <a:t> </a:t>
            </a:r>
            <a:r>
              <a:rPr lang="en-US" altLang="zh-CN" sz="2400" dirty="0"/>
              <a:t>as</a:t>
            </a:r>
            <a:r>
              <a:rPr lang="zh-CN" altLang="en-US" sz="2400" dirty="0"/>
              <a:t> </a:t>
            </a:r>
            <a:r>
              <a:rPr lang="en-US" altLang="zh-CN" sz="2400" dirty="0"/>
              <a:t>1cm</a:t>
            </a:r>
            <a:r>
              <a:rPr kumimoji="1" lang="zh-CN" altLang="en-US" sz="2400" dirty="0"/>
              <a:t> </a:t>
            </a:r>
            <a:r>
              <a:rPr kumimoji="1" lang="en-US" altLang="zh-CN" sz="2400" dirty="0"/>
              <a:t>in</a:t>
            </a:r>
            <a:r>
              <a:rPr kumimoji="1" lang="zh-CN" altLang="en-US" sz="2400" dirty="0"/>
              <a:t> </a:t>
            </a:r>
            <a:r>
              <a:rPr kumimoji="1" lang="en-US" altLang="zh-CN" sz="2400" dirty="0"/>
              <a:t>diameter</a:t>
            </a:r>
            <a:r>
              <a:rPr kumimoji="1" lang="zh-CN" altLang="en-US" sz="2400" dirty="0"/>
              <a:t> </a:t>
            </a:r>
            <a:r>
              <a:rPr kumimoji="1" lang="en-US" altLang="zh-CN" sz="2400" dirty="0"/>
              <a:t>usually?</a:t>
            </a:r>
            <a:endParaRPr lang="en-US" altLang="zh-CN" sz="2400" dirty="0"/>
          </a:p>
        </p:txBody>
      </p:sp>
      <p:pic>
        <p:nvPicPr>
          <p:cNvPr id="7" name="Picture 2" descr="c:\users\chai\appdata\roaming\360se6\User Data\temp\SA_to_V_rati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6076"/>
          <a:stretch/>
        </p:blipFill>
        <p:spPr bwMode="auto">
          <a:xfrm>
            <a:off x="3068216" y="5085184"/>
            <a:ext cx="6019800" cy="16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 calcmode="lin" valueType="num">
                                      <p:cBhvr>
                                        <p:cTn id="9" dur="500" fill="hold"/>
                                        <p:tgtEl>
                                          <p:spTgt spid="7172"/>
                                        </p:tgtEl>
                                        <p:attrNameLst>
                                          <p:attrName>style.rotation</p:attrName>
                                        </p:attrNameLst>
                                      </p:cBhvr>
                                      <p:tavLst>
                                        <p:tav tm="0">
                                          <p:val>
                                            <p:fltVal val="360"/>
                                          </p:val>
                                        </p:tav>
                                        <p:tav tm="100000">
                                          <p:val>
                                            <p:fltVal val="0"/>
                                          </p:val>
                                        </p:tav>
                                      </p:tavLst>
                                    </p:anim>
                                    <p:animEffect transition="in" filter="fade">
                                      <p:cBhvr>
                                        <p:cTn id="10" dur="500"/>
                                        <p:tgtEl>
                                          <p:spTgt spid="717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animEffect transition="in" filter="dissolve">
                                      <p:cBhvr>
                                        <p:cTn id="21" dur="500"/>
                                        <p:tgtEl>
                                          <p:spTgt spid="717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 calcmode="lin" valueType="num">
                                      <p:cBhvr additive="base">
                                        <p:cTn id="3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additive="base">
                                        <p:cTn id="4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anim calcmode="lin" valueType="num">
                                      <p:cBhvr additive="base">
                                        <p:cTn id="4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chai\appdata\roaming\360se6\User Data\temp\Sucrose_molecule_3d_mod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856610"/>
            <a:ext cx="4362523" cy="304770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c:\users\chai\appdata\roaming\360se6\User Data\temp\oxygen molecul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8" descr="c:\users\chai\appdata\roaming\360se6\User Data\temp\oxygen molecul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3"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508" t="36434" r="18827" b="37456"/>
          <a:stretch/>
        </p:blipFill>
        <p:spPr bwMode="auto">
          <a:xfrm>
            <a:off x="5349107" y="4410509"/>
            <a:ext cx="1512168" cy="598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7592" y="5371254"/>
            <a:ext cx="1279181" cy="938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descr="c:\users\administrator\appdata\roaming\360se6\User Data\temp\green-tick-269x300.jpg"/>
          <p:cNvPicPr>
            <a:picLocks noChangeAspect="1" noChangeArrowheads="1"/>
          </p:cNvPicPr>
          <p:nvPr/>
        </p:nvPicPr>
        <p:blipFill>
          <a:blip r:embed="rId5" cstate="print"/>
          <a:srcRect l="22483" t="25200" r="15689" b="21881"/>
          <a:stretch>
            <a:fillRect/>
          </a:stretch>
        </p:blipFill>
        <p:spPr bwMode="auto">
          <a:xfrm>
            <a:off x="7514717" y="4203213"/>
            <a:ext cx="937444" cy="894833"/>
          </a:xfrm>
          <a:prstGeom prst="rect">
            <a:avLst/>
          </a:prstGeom>
          <a:noFill/>
        </p:spPr>
      </p:pic>
      <p:pic>
        <p:nvPicPr>
          <p:cNvPr id="12" name="Picture 10" descr="c:\users\administrator\appdata\roaming\360se6\User Data\temp\green-tick-269x300.jpg"/>
          <p:cNvPicPr>
            <a:picLocks noChangeAspect="1" noChangeArrowheads="1"/>
          </p:cNvPicPr>
          <p:nvPr/>
        </p:nvPicPr>
        <p:blipFill>
          <a:blip r:embed="rId5" cstate="print"/>
          <a:srcRect l="22483" t="25200" r="15689" b="21881"/>
          <a:stretch>
            <a:fillRect/>
          </a:stretch>
        </p:blipFill>
        <p:spPr bwMode="auto">
          <a:xfrm>
            <a:off x="7514717" y="5324604"/>
            <a:ext cx="937444" cy="894833"/>
          </a:xfrm>
          <a:prstGeom prst="rect">
            <a:avLst/>
          </a:prstGeom>
          <a:noFill/>
        </p:spPr>
      </p:pic>
      <p:sp>
        <p:nvSpPr>
          <p:cNvPr id="15" name="TextBox 14"/>
          <p:cNvSpPr txBox="1"/>
          <p:nvPr/>
        </p:nvSpPr>
        <p:spPr>
          <a:xfrm>
            <a:off x="460375" y="1534240"/>
            <a:ext cx="2983958" cy="954107"/>
          </a:xfrm>
          <a:prstGeom prst="rect">
            <a:avLst/>
          </a:prstGeom>
          <a:noFill/>
        </p:spPr>
        <p:txBody>
          <a:bodyPr wrap="none" rtlCol="0">
            <a:spAutoFit/>
          </a:bodyPr>
          <a:lstStyle/>
          <a:p>
            <a:r>
              <a:rPr lang="en-US" altLang="zh-CN" sz="2800" dirty="0"/>
              <a:t>Other factors:</a:t>
            </a:r>
            <a:endParaRPr lang="zh-CN" altLang="en-US" sz="2800" dirty="0"/>
          </a:p>
          <a:p>
            <a:r>
              <a:rPr lang="en-US" altLang="zh-CN" sz="2800" dirty="0"/>
              <a:t>Molecular size,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 calcmode="lin" valueType="num">
                                      <p:cBhvr>
                                        <p:cTn id="7" dur="500" fill="hold"/>
                                        <p:tgtEl>
                                          <p:spTgt spid="1033"/>
                                        </p:tgtEl>
                                        <p:attrNameLst>
                                          <p:attrName>ppt_w</p:attrName>
                                        </p:attrNameLst>
                                      </p:cBhvr>
                                      <p:tavLst>
                                        <p:tav tm="0">
                                          <p:val>
                                            <p:fltVal val="0"/>
                                          </p:val>
                                        </p:tav>
                                        <p:tav tm="100000">
                                          <p:val>
                                            <p:strVal val="#ppt_w"/>
                                          </p:val>
                                        </p:tav>
                                      </p:tavLst>
                                    </p:anim>
                                    <p:anim calcmode="lin" valueType="num">
                                      <p:cBhvr>
                                        <p:cTn id="8" dur="500" fill="hold"/>
                                        <p:tgtEl>
                                          <p:spTgt spid="1033"/>
                                        </p:tgtEl>
                                        <p:attrNameLst>
                                          <p:attrName>ppt_h</p:attrName>
                                        </p:attrNameLst>
                                      </p:cBhvr>
                                      <p:tavLst>
                                        <p:tav tm="0">
                                          <p:val>
                                            <p:fltVal val="0"/>
                                          </p:val>
                                        </p:tav>
                                        <p:tav tm="100000">
                                          <p:val>
                                            <p:strVal val="#ppt_h"/>
                                          </p:val>
                                        </p:tav>
                                      </p:tavLst>
                                    </p:anim>
                                    <p:anim calcmode="lin" valueType="num">
                                      <p:cBhvr>
                                        <p:cTn id="9" dur="500" fill="hold"/>
                                        <p:tgtEl>
                                          <p:spTgt spid="1033"/>
                                        </p:tgtEl>
                                        <p:attrNameLst>
                                          <p:attrName>style.rotation</p:attrName>
                                        </p:attrNameLst>
                                      </p:cBhvr>
                                      <p:tavLst>
                                        <p:tav tm="0">
                                          <p:val>
                                            <p:fltVal val="360"/>
                                          </p:val>
                                        </p:tav>
                                        <p:tav tm="100000">
                                          <p:val>
                                            <p:fltVal val="0"/>
                                          </p:val>
                                        </p:tav>
                                      </p:tavLst>
                                    </p:anim>
                                    <p:animEffect transition="in" filter="fade">
                                      <p:cBhvr>
                                        <p:cTn id="10" dur="500"/>
                                        <p:tgtEl>
                                          <p:spTgt spid="103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1034"/>
                                        </p:tgtEl>
                                        <p:attrNameLst>
                                          <p:attrName>style.visibility</p:attrName>
                                        </p:attrNameLst>
                                      </p:cBhvr>
                                      <p:to>
                                        <p:strVal val="visible"/>
                                      </p:to>
                                    </p:set>
                                    <p:anim calcmode="lin" valueType="num">
                                      <p:cBhvr>
                                        <p:cTn id="13" dur="500" fill="hold"/>
                                        <p:tgtEl>
                                          <p:spTgt spid="1034"/>
                                        </p:tgtEl>
                                        <p:attrNameLst>
                                          <p:attrName>ppt_w</p:attrName>
                                        </p:attrNameLst>
                                      </p:cBhvr>
                                      <p:tavLst>
                                        <p:tav tm="0">
                                          <p:val>
                                            <p:fltVal val="0"/>
                                          </p:val>
                                        </p:tav>
                                        <p:tav tm="100000">
                                          <p:val>
                                            <p:strVal val="#ppt_w"/>
                                          </p:val>
                                        </p:tav>
                                      </p:tavLst>
                                    </p:anim>
                                    <p:anim calcmode="lin" valueType="num">
                                      <p:cBhvr>
                                        <p:cTn id="14" dur="500" fill="hold"/>
                                        <p:tgtEl>
                                          <p:spTgt spid="1034"/>
                                        </p:tgtEl>
                                        <p:attrNameLst>
                                          <p:attrName>ppt_h</p:attrName>
                                        </p:attrNameLst>
                                      </p:cBhvr>
                                      <p:tavLst>
                                        <p:tav tm="0">
                                          <p:val>
                                            <p:fltVal val="0"/>
                                          </p:val>
                                        </p:tav>
                                        <p:tav tm="100000">
                                          <p:val>
                                            <p:strVal val="#ppt_h"/>
                                          </p:val>
                                        </p:tav>
                                      </p:tavLst>
                                    </p:anim>
                                    <p:anim calcmode="lin" valueType="num">
                                      <p:cBhvr>
                                        <p:cTn id="15" dur="500" fill="hold"/>
                                        <p:tgtEl>
                                          <p:spTgt spid="1034"/>
                                        </p:tgtEl>
                                        <p:attrNameLst>
                                          <p:attrName>style.rotation</p:attrName>
                                        </p:attrNameLst>
                                      </p:cBhvr>
                                      <p:tavLst>
                                        <p:tav tm="0">
                                          <p:val>
                                            <p:fltVal val="360"/>
                                          </p:val>
                                        </p:tav>
                                        <p:tav tm="100000">
                                          <p:val>
                                            <p:fltVal val="0"/>
                                          </p:val>
                                        </p:tav>
                                      </p:tavLst>
                                    </p:anim>
                                    <p:animEffect transition="in" filter="fade">
                                      <p:cBhvr>
                                        <p:cTn id="16" dur="500"/>
                                        <p:tgtEl>
                                          <p:spTgt spid="1034"/>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500" fill="hold"/>
                                        <p:tgtEl>
                                          <p:spTgt spid="1028"/>
                                        </p:tgtEl>
                                        <p:attrNameLst>
                                          <p:attrName>ppt_w</p:attrName>
                                        </p:attrNameLst>
                                      </p:cBhvr>
                                      <p:tavLst>
                                        <p:tav tm="0">
                                          <p:val>
                                            <p:fltVal val="0"/>
                                          </p:val>
                                        </p:tav>
                                        <p:tav tm="100000">
                                          <p:val>
                                            <p:strVal val="#ppt_w"/>
                                          </p:val>
                                        </p:tav>
                                      </p:tavLst>
                                    </p:anim>
                                    <p:anim calcmode="lin" valueType="num">
                                      <p:cBhvr>
                                        <p:cTn id="20" dur="500" fill="hold"/>
                                        <p:tgtEl>
                                          <p:spTgt spid="1028"/>
                                        </p:tgtEl>
                                        <p:attrNameLst>
                                          <p:attrName>ppt_h</p:attrName>
                                        </p:attrNameLst>
                                      </p:cBhvr>
                                      <p:tavLst>
                                        <p:tav tm="0">
                                          <p:val>
                                            <p:fltVal val="0"/>
                                          </p:val>
                                        </p:tav>
                                        <p:tav tm="100000">
                                          <p:val>
                                            <p:strVal val="#ppt_h"/>
                                          </p:val>
                                        </p:tav>
                                      </p:tavLst>
                                    </p:anim>
                                    <p:anim calcmode="lin" valueType="num">
                                      <p:cBhvr>
                                        <p:cTn id="21" dur="500" fill="hold"/>
                                        <p:tgtEl>
                                          <p:spTgt spid="1028"/>
                                        </p:tgtEl>
                                        <p:attrNameLst>
                                          <p:attrName>style.rotation</p:attrName>
                                        </p:attrNameLst>
                                      </p:cBhvr>
                                      <p:tavLst>
                                        <p:tav tm="0">
                                          <p:val>
                                            <p:fltVal val="360"/>
                                          </p:val>
                                        </p:tav>
                                        <p:tav tm="100000">
                                          <p:val>
                                            <p:fltVal val="0"/>
                                          </p:val>
                                        </p:tav>
                                      </p:tavLst>
                                    </p:anim>
                                    <p:animEffect transition="in" filter="fade">
                                      <p:cBhvr>
                                        <p:cTn id="22" dur="5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1" end="1"/>
                                            </p:txEl>
                                          </p:spTgt>
                                        </p:tgtEl>
                                        <p:attrNameLst>
                                          <p:attrName>style.visibility</p:attrName>
                                        </p:attrNameLst>
                                      </p:cBhvr>
                                      <p:to>
                                        <p:strVal val="visible"/>
                                      </p:to>
                                    </p:set>
                                    <p:anim calcmode="lin" valueType="num">
                                      <p:cBhvr additive="base">
                                        <p:cTn id="4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rot="5400000">
            <a:off x="5913392" y="2781553"/>
            <a:ext cx="4635897" cy="1754326"/>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marL="685800" indent="-685800" algn="ctr">
              <a:buBlip>
                <a:blip r:embed="rId2"/>
              </a:buBlip>
            </a:pPr>
            <a:r>
              <a:rPr lang="en-US" altLang="zh-CN"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Diffusion in CELLS</a:t>
            </a:r>
            <a:endParaRPr lang="zh-CN" alt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14338" name="Picture 2" descr="c:\users\administrator\appdata\roaming\360se6\User Data\temp\cross_memb.jpg"/>
          <p:cNvPicPr>
            <a:picLocks noChangeAspect="1" noChangeArrowheads="1"/>
          </p:cNvPicPr>
          <p:nvPr/>
        </p:nvPicPr>
        <p:blipFill>
          <a:blip r:embed="rId3" cstate="print"/>
          <a:srcRect/>
          <a:stretch>
            <a:fillRect/>
          </a:stretch>
        </p:blipFill>
        <p:spPr bwMode="auto">
          <a:xfrm>
            <a:off x="0" y="881336"/>
            <a:ext cx="7161490" cy="5976664"/>
          </a:xfrm>
          <a:prstGeom prst="rect">
            <a:avLst/>
          </a:prstGeom>
          <a:noFill/>
        </p:spPr>
      </p:pic>
      <p:sp>
        <p:nvSpPr>
          <p:cNvPr id="2" name="文本框 1">
            <a:extLst>
              <a:ext uri="{FF2B5EF4-FFF2-40B4-BE49-F238E27FC236}">
                <a16:creationId xmlns:a16="http://schemas.microsoft.com/office/drawing/2014/main" id="{0BC4ED9D-1177-ED41-9AD0-7B34CB27B1DA}"/>
              </a:ext>
            </a:extLst>
          </p:cNvPr>
          <p:cNvSpPr txBox="1"/>
          <p:nvPr/>
        </p:nvSpPr>
        <p:spPr>
          <a:xfrm>
            <a:off x="3491880" y="47436"/>
            <a:ext cx="5616624" cy="646331"/>
          </a:xfrm>
          <a:prstGeom prst="rect">
            <a:avLst/>
          </a:prstGeom>
          <a:noFill/>
        </p:spPr>
        <p:txBody>
          <a:bodyPr wrap="square" rtlCol="0">
            <a:spAutoFit/>
          </a:bodyPr>
          <a:lstStyle/>
          <a:p>
            <a:r>
              <a:rPr kumimoji="1" lang="en-US" altLang="zh-CN" dirty="0"/>
              <a:t>Question:</a:t>
            </a:r>
            <a:r>
              <a:rPr kumimoji="1" lang="zh-CN" altLang="en-US" dirty="0"/>
              <a:t> </a:t>
            </a:r>
            <a:r>
              <a:rPr kumimoji="1" lang="en-US" altLang="zh-CN" dirty="0"/>
              <a:t>What</a:t>
            </a:r>
            <a:r>
              <a:rPr kumimoji="1" lang="zh-CN" altLang="en-US" dirty="0"/>
              <a:t> </a:t>
            </a:r>
            <a:r>
              <a:rPr kumimoji="1" lang="en-US" altLang="zh-CN" dirty="0"/>
              <a:t>about</a:t>
            </a:r>
            <a:r>
              <a:rPr kumimoji="1" lang="zh-CN" altLang="en-US" dirty="0"/>
              <a:t> </a:t>
            </a:r>
            <a:r>
              <a:rPr kumimoji="1" lang="en-US" altLang="zh-CN" dirty="0"/>
              <a:t>fat</a:t>
            </a:r>
            <a:r>
              <a:rPr kumimoji="1" lang="zh-CN" altLang="en-US" dirty="0"/>
              <a:t> </a:t>
            </a:r>
            <a:r>
              <a:rPr kumimoji="1" lang="en-US" altLang="zh-CN" dirty="0"/>
              <a:t>soluble</a:t>
            </a:r>
            <a:r>
              <a:rPr kumimoji="1" lang="zh-CN" altLang="en-US" dirty="0"/>
              <a:t> </a:t>
            </a:r>
            <a:r>
              <a:rPr kumimoji="1" lang="en-US" altLang="zh-CN" dirty="0"/>
              <a:t>substances,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Vitamin</a:t>
            </a:r>
            <a:r>
              <a:rPr kumimoji="1" lang="zh-CN" altLang="en-US" dirty="0"/>
              <a:t> </a:t>
            </a:r>
            <a:r>
              <a:rPr kumimoji="1" lang="en-US" altLang="zh-CN" dirty="0"/>
              <a:t>A/D/E/K?</a:t>
            </a:r>
            <a:r>
              <a:rPr kumimoji="1" lang="zh-CN" altLang="en-US" dirty="0"/>
              <a:t> </a:t>
            </a:r>
            <a:r>
              <a:rPr kumimoji="1" lang="en-US" altLang="zh-CN" dirty="0"/>
              <a:t>Can</a:t>
            </a:r>
            <a:r>
              <a:rPr kumimoji="1" lang="zh-CN" altLang="en-US" dirty="0"/>
              <a:t> </a:t>
            </a:r>
            <a:r>
              <a:rPr kumimoji="1" lang="en-US" altLang="zh-CN" dirty="0"/>
              <a:t>they</a:t>
            </a:r>
            <a:r>
              <a:rPr kumimoji="1" lang="zh-CN" altLang="en-US" dirty="0"/>
              <a:t> </a:t>
            </a:r>
            <a:r>
              <a:rPr kumimoji="1" lang="en-US" altLang="zh-CN" dirty="0"/>
              <a:t>pass</a:t>
            </a:r>
            <a:r>
              <a:rPr kumimoji="1" lang="zh-CN" altLang="en-US" dirty="0"/>
              <a:t> </a:t>
            </a:r>
            <a:r>
              <a:rPr kumimoji="1" lang="en-US" altLang="zh-CN" dirty="0"/>
              <a:t>cell</a:t>
            </a:r>
            <a:r>
              <a:rPr kumimoji="1" lang="zh-CN" altLang="en-US" dirty="0"/>
              <a:t> </a:t>
            </a:r>
            <a:r>
              <a:rPr kumimoji="1" lang="en-US" altLang="zh-CN" dirty="0"/>
              <a:t>membrane</a:t>
            </a:r>
            <a:r>
              <a:rPr kumimoji="1" lang="zh-CN" altLang="en-US" dirty="0"/>
              <a:t> </a:t>
            </a:r>
            <a:r>
              <a:rPr kumimoji="1" lang="en-US" altLang="zh-CN" dirty="0"/>
              <a:t>readily?</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a:t>
            </a:r>
            <a:endParaRPr lang="zh-CN" altLang="en-US" dirty="0"/>
          </a:p>
        </p:txBody>
      </p:sp>
      <p:sp>
        <p:nvSpPr>
          <p:cNvPr id="4" name="TextBox 3"/>
          <p:cNvSpPr txBox="1"/>
          <p:nvPr/>
        </p:nvSpPr>
        <p:spPr>
          <a:xfrm>
            <a:off x="438682" y="4278575"/>
            <a:ext cx="8280920" cy="2554545"/>
          </a:xfrm>
          <a:prstGeom prst="rect">
            <a:avLst/>
          </a:prstGeom>
          <a:noFill/>
        </p:spPr>
        <p:txBody>
          <a:bodyPr wrap="square" rtlCol="0">
            <a:spAutoFit/>
          </a:bodyPr>
          <a:lstStyle/>
          <a:p>
            <a:r>
              <a:rPr lang="en-US" altLang="zh-CN" sz="3200" dirty="0"/>
              <a:t>1. Diffusion _ Iodine starch experiment (</a:t>
            </a:r>
            <a:r>
              <a:rPr lang="en-US" altLang="zh-CN" sz="3200" dirty="0" err="1"/>
              <a:t>TeacherTube</a:t>
            </a:r>
            <a:r>
              <a:rPr lang="en-US" altLang="zh-CN" sz="3200" dirty="0"/>
              <a:t>)</a:t>
            </a:r>
            <a:endParaRPr lang="zh-CN" altLang="zh-CN" sz="3200" dirty="0"/>
          </a:p>
          <a:p>
            <a:r>
              <a:rPr lang="en-US" altLang="zh-CN" sz="3200" u="sng" dirty="0">
                <a:hlinkClick r:id="rId2"/>
              </a:rPr>
              <a:t>http://www.teachertube.com/video/diffusion-and-osmosis-iodine-starch-experiment-with-bag-science-experiments-elearnin-333705</a:t>
            </a:r>
            <a:endParaRPr lang="zh-CN" altLang="en-US" sz="3200"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764" t="24179" r="44818" b="29105"/>
          <a:stretch/>
        </p:blipFill>
        <p:spPr bwMode="auto">
          <a:xfrm>
            <a:off x="813053" y="1412776"/>
            <a:ext cx="4553503" cy="2754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14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33DD6-6BC2-FD4E-BC21-704EC2204B01}"/>
              </a:ext>
            </a:extLst>
          </p:cNvPr>
          <p:cNvSpPr>
            <a:spLocks noGrp="1"/>
          </p:cNvSpPr>
          <p:nvPr>
            <p:ph type="title"/>
          </p:nvPr>
        </p:nvSpPr>
        <p:spPr/>
        <p:txBody>
          <a:bodyPr/>
          <a:lstStyle/>
          <a:p>
            <a:r>
              <a:rPr kumimoji="1" lang="en-US" altLang="zh-CN" dirty="0"/>
              <a:t>Learning</a:t>
            </a:r>
            <a:r>
              <a:rPr kumimoji="1" lang="zh-CN" altLang="en-US" dirty="0"/>
              <a:t> </a:t>
            </a:r>
            <a:r>
              <a:rPr kumimoji="1" lang="en-US" altLang="zh-CN" dirty="0"/>
              <a:t>objectives</a:t>
            </a:r>
            <a:endParaRPr kumimoji="1" lang="zh-CN" altLang="en-US" dirty="0"/>
          </a:p>
        </p:txBody>
      </p:sp>
      <p:sp>
        <p:nvSpPr>
          <p:cNvPr id="3" name="内容占位符 2">
            <a:extLst>
              <a:ext uri="{FF2B5EF4-FFF2-40B4-BE49-F238E27FC236}">
                <a16:creationId xmlns:a16="http://schemas.microsoft.com/office/drawing/2014/main" id="{1D9C150C-1BD6-274D-874A-F11B5F19BED4}"/>
              </a:ext>
            </a:extLst>
          </p:cNvPr>
          <p:cNvSpPr>
            <a:spLocks noGrp="1"/>
          </p:cNvSpPr>
          <p:nvPr>
            <p:ph idx="1"/>
          </p:nvPr>
        </p:nvSpPr>
        <p:spPr/>
        <p:txBody>
          <a:bodyPr>
            <a:normAutofit fontScale="70000" lnSpcReduction="20000"/>
          </a:bodyPr>
          <a:lstStyle/>
          <a:p>
            <a:pPr>
              <a:lnSpc>
                <a:spcPct val="120000"/>
              </a:lnSpc>
              <a:spcBef>
                <a:spcPts val="1500"/>
              </a:spcBef>
            </a:pPr>
            <a:r>
              <a:rPr kumimoji="1" lang="en-US" altLang="zh-CN" dirty="0"/>
              <a:t>Define</a:t>
            </a:r>
            <a:r>
              <a:rPr kumimoji="1" lang="zh-CN" altLang="en-US" dirty="0"/>
              <a:t> </a:t>
            </a:r>
            <a:r>
              <a:rPr kumimoji="1" lang="en-US" altLang="zh-CN" dirty="0"/>
              <a:t>diffusion.</a:t>
            </a:r>
          </a:p>
          <a:p>
            <a:pPr>
              <a:lnSpc>
                <a:spcPct val="120000"/>
              </a:lnSpc>
              <a:spcBef>
                <a:spcPts val="1500"/>
              </a:spcBef>
            </a:pPr>
            <a:r>
              <a:rPr kumimoji="1" lang="en-US" altLang="zh-CN" dirty="0"/>
              <a:t>State</a:t>
            </a:r>
            <a:r>
              <a:rPr kumimoji="1" lang="zh-CN" altLang="en-US" dirty="0"/>
              <a:t> </a:t>
            </a:r>
            <a:r>
              <a:rPr kumimoji="1" lang="en-US" altLang="zh-CN" dirty="0"/>
              <a:t>that</a:t>
            </a:r>
            <a:r>
              <a:rPr kumimoji="1" lang="zh-CN" altLang="en-US" dirty="0"/>
              <a:t> </a:t>
            </a:r>
            <a:r>
              <a:rPr kumimoji="1" lang="en-US" altLang="zh-CN" dirty="0"/>
              <a:t>the energy for diffusion comes from</a:t>
            </a:r>
            <a:r>
              <a:rPr kumimoji="1" lang="zh-CN" altLang="en-US" dirty="0"/>
              <a:t> </a:t>
            </a:r>
            <a:r>
              <a:rPr kumimoji="1" lang="en-US" altLang="zh-CN" dirty="0"/>
              <a:t>the kinetic energy of random movement of</a:t>
            </a:r>
            <a:r>
              <a:rPr kumimoji="1" lang="zh-CN" altLang="en-US" dirty="0"/>
              <a:t> </a:t>
            </a:r>
            <a:r>
              <a:rPr kumimoji="1" lang="en-US" altLang="zh-CN" dirty="0"/>
              <a:t>molecules and ions.</a:t>
            </a:r>
            <a:r>
              <a:rPr kumimoji="1" lang="zh-CN" altLang="en-US" dirty="0"/>
              <a:t> </a:t>
            </a:r>
            <a:endParaRPr kumimoji="1" lang="en-US" altLang="zh-CN" dirty="0"/>
          </a:p>
          <a:p>
            <a:pPr>
              <a:lnSpc>
                <a:spcPct val="120000"/>
              </a:lnSpc>
              <a:spcBef>
                <a:spcPts val="1500"/>
              </a:spcBef>
            </a:pPr>
            <a:r>
              <a:rPr kumimoji="1" lang="en-US" altLang="zh-CN" dirty="0"/>
              <a:t>List</a:t>
            </a:r>
            <a:r>
              <a:rPr kumimoji="1" lang="zh-CN" altLang="en-US" dirty="0"/>
              <a:t> </a:t>
            </a:r>
            <a:r>
              <a:rPr kumimoji="1" lang="en-US" altLang="zh-CN" dirty="0"/>
              <a:t>3</a:t>
            </a:r>
            <a:r>
              <a:rPr kumimoji="1" lang="zh-CN" altLang="en-US" dirty="0"/>
              <a:t> </a:t>
            </a:r>
            <a:r>
              <a:rPr kumimoji="1" lang="en-US" altLang="zh-CN" dirty="0"/>
              <a:t>examples</a:t>
            </a:r>
            <a:r>
              <a:rPr kumimoji="1" lang="zh-CN" altLang="en-US" dirty="0"/>
              <a:t> </a:t>
            </a:r>
            <a:r>
              <a:rPr kumimoji="1" lang="en-US" altLang="zh-CN" dirty="0"/>
              <a:t>of</a:t>
            </a:r>
            <a:r>
              <a:rPr kumimoji="1" lang="zh-CN" altLang="en-US" dirty="0"/>
              <a:t> </a:t>
            </a:r>
            <a:r>
              <a:rPr kumimoji="1" lang="en-US" altLang="zh-CN" dirty="0"/>
              <a:t>diffusion</a:t>
            </a:r>
            <a:r>
              <a:rPr kumimoji="1" lang="zh-CN" altLang="en-US" dirty="0"/>
              <a:t> </a:t>
            </a:r>
            <a:r>
              <a:rPr kumimoji="1" lang="en-US" altLang="zh-CN" dirty="0"/>
              <a:t>in</a:t>
            </a:r>
            <a:r>
              <a:rPr kumimoji="1" lang="zh-CN" altLang="en-US" dirty="0"/>
              <a:t> </a:t>
            </a:r>
            <a:r>
              <a:rPr kumimoji="1" lang="en-US" altLang="zh-CN" dirty="0"/>
              <a:t>organisms</a:t>
            </a:r>
            <a:r>
              <a:rPr kumimoji="1" lang="zh-CN" altLang="en-US" dirty="0"/>
              <a:t> </a:t>
            </a:r>
            <a:r>
              <a:rPr kumimoji="1" lang="en-US" altLang="zh-CN" dirty="0"/>
              <a:t>(plant</a:t>
            </a:r>
            <a:r>
              <a:rPr kumimoji="1" lang="zh-CN" altLang="en-US" dirty="0"/>
              <a:t> </a:t>
            </a:r>
            <a:r>
              <a:rPr kumimoji="1" lang="en-US" altLang="zh-CN" dirty="0"/>
              <a:t>and</a:t>
            </a:r>
            <a:r>
              <a:rPr kumimoji="1" lang="zh-CN" altLang="en-US" dirty="0"/>
              <a:t> </a:t>
            </a:r>
            <a:r>
              <a:rPr kumimoji="1" lang="en-US" altLang="zh-CN" dirty="0"/>
              <a:t>animals).</a:t>
            </a:r>
          </a:p>
          <a:p>
            <a:pPr>
              <a:lnSpc>
                <a:spcPct val="120000"/>
              </a:lnSpc>
              <a:spcBef>
                <a:spcPts val="1500"/>
              </a:spcBef>
            </a:pPr>
            <a:r>
              <a:rPr kumimoji="1" lang="en-US" altLang="zh-CN" dirty="0"/>
              <a:t>Suggest</a:t>
            </a:r>
            <a:r>
              <a:rPr kumimoji="1" lang="zh-CN" altLang="en-US" dirty="0"/>
              <a:t> </a:t>
            </a:r>
            <a:r>
              <a:rPr kumimoji="1" lang="en-US" altLang="zh-CN" dirty="0"/>
              <a:t>how</a:t>
            </a:r>
            <a:r>
              <a:rPr kumimoji="1" lang="zh-CN" altLang="en-US" dirty="0"/>
              <a:t> </a:t>
            </a:r>
            <a:r>
              <a:rPr kumimoji="1" lang="en-US" altLang="zh-CN" dirty="0"/>
              <a:t>does</a:t>
            </a:r>
            <a:r>
              <a:rPr kumimoji="1" lang="zh-CN" altLang="en-US" dirty="0"/>
              <a:t> </a:t>
            </a:r>
            <a:r>
              <a:rPr kumimoji="1" lang="en-US" altLang="zh-CN" dirty="0"/>
              <a:t>these</a:t>
            </a:r>
            <a:r>
              <a:rPr kumimoji="1" lang="zh-CN" altLang="en-US" dirty="0"/>
              <a:t> </a:t>
            </a:r>
            <a:r>
              <a:rPr kumimoji="1" lang="en-US" altLang="zh-CN" dirty="0"/>
              <a:t>factors</a:t>
            </a:r>
            <a:r>
              <a:rPr kumimoji="1" lang="zh-CN" altLang="en-US" dirty="0"/>
              <a:t> </a:t>
            </a:r>
            <a:r>
              <a:rPr kumimoji="1" lang="en-US" altLang="zh-CN" dirty="0"/>
              <a:t>affecting</a:t>
            </a:r>
            <a:r>
              <a:rPr kumimoji="1" lang="zh-CN" altLang="en-US" dirty="0"/>
              <a:t> </a:t>
            </a:r>
            <a:r>
              <a:rPr kumimoji="1" lang="en-US" altLang="zh-CN" dirty="0"/>
              <a:t>rate</a:t>
            </a:r>
            <a:r>
              <a:rPr kumimoji="1" lang="zh-CN" altLang="en-US" dirty="0"/>
              <a:t> </a:t>
            </a:r>
            <a:r>
              <a:rPr kumimoji="1" lang="en-US" altLang="zh-CN" dirty="0"/>
              <a:t>of</a:t>
            </a:r>
            <a:r>
              <a:rPr kumimoji="1" lang="zh-CN" altLang="en-US" dirty="0"/>
              <a:t> </a:t>
            </a:r>
            <a:r>
              <a:rPr kumimoji="1" lang="en-US" altLang="zh-CN" dirty="0"/>
              <a:t>diffusion,</a:t>
            </a:r>
            <a:r>
              <a:rPr kumimoji="1" lang="zh-CN" altLang="en-US" dirty="0"/>
              <a:t> </a:t>
            </a:r>
            <a:r>
              <a:rPr kumimoji="1" lang="en-US" altLang="zh-CN" dirty="0"/>
              <a:t>limited to surface area, temperature,</a:t>
            </a:r>
            <a:r>
              <a:rPr kumimoji="1" lang="zh-CN" altLang="en-US" dirty="0"/>
              <a:t> </a:t>
            </a:r>
            <a:r>
              <a:rPr kumimoji="1" lang="en-US" altLang="zh-CN" dirty="0"/>
              <a:t>concentration gradients and distance.</a:t>
            </a:r>
          </a:p>
          <a:p>
            <a:pPr>
              <a:lnSpc>
                <a:spcPct val="120000"/>
              </a:lnSpc>
              <a:spcBef>
                <a:spcPts val="1500"/>
              </a:spcBef>
            </a:pPr>
            <a:r>
              <a:rPr kumimoji="1" lang="en-US" altLang="zh-CN" dirty="0"/>
              <a:t>Can</a:t>
            </a:r>
            <a:r>
              <a:rPr kumimoji="1" lang="zh-CN" altLang="en-US" dirty="0"/>
              <a:t> </a:t>
            </a:r>
            <a:r>
              <a:rPr kumimoji="1" lang="en-US" altLang="zh-CN" dirty="0"/>
              <a:t>correctly</a:t>
            </a:r>
            <a:r>
              <a:rPr kumimoji="1" lang="zh-CN" altLang="en-US" dirty="0"/>
              <a:t> </a:t>
            </a:r>
            <a:r>
              <a:rPr kumimoji="1" lang="en-US" altLang="zh-CN" dirty="0"/>
              <a:t>use</a:t>
            </a:r>
            <a:r>
              <a:rPr kumimoji="1" lang="zh-CN" altLang="en-US" dirty="0"/>
              <a:t> </a:t>
            </a:r>
            <a:r>
              <a:rPr kumimoji="1" lang="en-US" altLang="zh-CN" dirty="0"/>
              <a:t>terminology</a:t>
            </a:r>
            <a:r>
              <a:rPr kumimoji="1" lang="zh-CN" altLang="en-US" dirty="0"/>
              <a:t> </a:t>
            </a:r>
            <a:r>
              <a:rPr kumimoji="1" lang="en-US" altLang="zh-CN" dirty="0"/>
              <a:t>like</a:t>
            </a:r>
            <a:r>
              <a:rPr kumimoji="1" lang="zh-CN" altLang="en-US" dirty="0"/>
              <a:t> </a:t>
            </a:r>
            <a:r>
              <a:rPr kumimoji="1" lang="en-US" altLang="zh-CN" dirty="0"/>
              <a:t>diffuse,</a:t>
            </a:r>
            <a:r>
              <a:rPr kumimoji="1" lang="zh-CN" altLang="en-US" dirty="0"/>
              <a:t> </a:t>
            </a:r>
            <a:r>
              <a:rPr kumimoji="1" lang="en-US" altLang="zh-CN" dirty="0"/>
              <a:t>concentration</a:t>
            </a:r>
            <a:r>
              <a:rPr kumimoji="1" lang="zh-CN" altLang="en-US" dirty="0"/>
              <a:t> </a:t>
            </a:r>
            <a:r>
              <a:rPr kumimoji="1" lang="en-US" altLang="zh-CN" dirty="0"/>
              <a:t>gradient.</a:t>
            </a:r>
          </a:p>
        </p:txBody>
      </p:sp>
    </p:spTree>
    <p:extLst>
      <p:ext uri="{BB962C8B-B14F-4D97-AF65-F5344CB8AC3E}">
        <p14:creationId xmlns:p14="http://schemas.microsoft.com/office/powerpoint/2010/main" val="147026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A7012-781A-054C-851F-134E7C694375}"/>
              </a:ext>
            </a:extLst>
          </p:cNvPr>
          <p:cNvSpPr>
            <a:spLocks noGrp="1"/>
          </p:cNvSpPr>
          <p:nvPr>
            <p:ph type="title"/>
          </p:nvPr>
        </p:nvSpPr>
        <p:spPr/>
        <p:txBody>
          <a:bodyPr>
            <a:normAutofit/>
          </a:bodyPr>
          <a:lstStyle/>
          <a:p>
            <a:r>
              <a:rPr kumimoji="1" lang="en-US" altLang="zh-CN" dirty="0"/>
              <a:t>Terminology</a:t>
            </a:r>
            <a:r>
              <a:rPr kumimoji="1" lang="zh-CN" altLang="en-US" dirty="0"/>
              <a:t> </a:t>
            </a:r>
            <a:r>
              <a:rPr kumimoji="1" lang="en-US" altLang="zh-CN" dirty="0"/>
              <a:t>(Key</a:t>
            </a:r>
            <a:r>
              <a:rPr kumimoji="1" lang="zh-CN" altLang="en-US" dirty="0"/>
              <a:t> </a:t>
            </a:r>
            <a:r>
              <a:rPr kumimoji="1" lang="en-US" altLang="zh-CN" dirty="0"/>
              <a:t>terms)</a:t>
            </a:r>
            <a:endParaRPr kumimoji="1" lang="zh-CN" altLang="en-US" dirty="0"/>
          </a:p>
        </p:txBody>
      </p:sp>
      <p:sp>
        <p:nvSpPr>
          <p:cNvPr id="3" name="内容占位符 2">
            <a:extLst>
              <a:ext uri="{FF2B5EF4-FFF2-40B4-BE49-F238E27FC236}">
                <a16:creationId xmlns:a16="http://schemas.microsoft.com/office/drawing/2014/main" id="{423B9140-BE04-F04F-9CC5-FA4D00D49A62}"/>
              </a:ext>
            </a:extLst>
          </p:cNvPr>
          <p:cNvSpPr>
            <a:spLocks noGrp="1"/>
          </p:cNvSpPr>
          <p:nvPr>
            <p:ph idx="1"/>
          </p:nvPr>
        </p:nvSpPr>
        <p:spPr>
          <a:xfrm>
            <a:off x="457200" y="1600200"/>
            <a:ext cx="8435280" cy="5069160"/>
          </a:xfrm>
        </p:spPr>
        <p:txBody>
          <a:bodyPr>
            <a:normAutofit fontScale="77500" lnSpcReduction="20000"/>
          </a:bodyPr>
          <a:lstStyle/>
          <a:p>
            <a:pPr>
              <a:lnSpc>
                <a:spcPct val="120000"/>
              </a:lnSpc>
              <a:spcBef>
                <a:spcPts val="600"/>
              </a:spcBef>
            </a:pPr>
            <a:r>
              <a:rPr kumimoji="1" lang="en-US" altLang="zh-CN" dirty="0"/>
              <a:t>Diffusion/</a:t>
            </a:r>
            <a:r>
              <a:rPr kumimoji="1" lang="zh-CN" altLang="en-US" dirty="0"/>
              <a:t> </a:t>
            </a:r>
            <a:r>
              <a:rPr kumimoji="1" lang="en-US" altLang="zh-CN" dirty="0"/>
              <a:t>diffuse</a:t>
            </a:r>
          </a:p>
          <a:p>
            <a:pPr>
              <a:lnSpc>
                <a:spcPct val="120000"/>
              </a:lnSpc>
              <a:spcBef>
                <a:spcPts val="600"/>
              </a:spcBef>
            </a:pPr>
            <a:r>
              <a:rPr kumimoji="1" lang="en-US" altLang="zh-CN" dirty="0"/>
              <a:t>Molecules,</a:t>
            </a:r>
            <a:r>
              <a:rPr kumimoji="1" lang="zh-CN" altLang="en-US" dirty="0"/>
              <a:t> </a:t>
            </a:r>
            <a:r>
              <a:rPr kumimoji="1" lang="en-US" altLang="zh-CN" dirty="0"/>
              <a:t>substances,</a:t>
            </a:r>
            <a:r>
              <a:rPr kumimoji="1" lang="zh-CN" altLang="en-US" dirty="0"/>
              <a:t> </a:t>
            </a:r>
            <a:r>
              <a:rPr kumimoji="1" lang="en-US" altLang="zh-CN" dirty="0"/>
              <a:t>particles</a:t>
            </a:r>
            <a:r>
              <a:rPr kumimoji="1" lang="zh-CN" altLang="en-US" dirty="0"/>
              <a:t> </a:t>
            </a:r>
            <a:r>
              <a:rPr kumimoji="1" lang="en-US" altLang="zh-CN" dirty="0"/>
              <a:t>(instead</a:t>
            </a:r>
            <a:r>
              <a:rPr kumimoji="1" lang="zh-CN" altLang="en-US" dirty="0"/>
              <a:t> </a:t>
            </a:r>
            <a:r>
              <a:rPr kumimoji="1" lang="en-US" altLang="zh-CN" dirty="0"/>
              <a:t>of</a:t>
            </a:r>
            <a:r>
              <a:rPr kumimoji="1" lang="zh-CN" altLang="en-US" dirty="0"/>
              <a:t> </a:t>
            </a:r>
            <a:r>
              <a:rPr kumimoji="1" lang="en-US" altLang="zh-CN" dirty="0"/>
              <a:t>‘things’)</a:t>
            </a:r>
          </a:p>
          <a:p>
            <a:pPr>
              <a:lnSpc>
                <a:spcPct val="120000"/>
              </a:lnSpc>
              <a:spcBef>
                <a:spcPts val="600"/>
              </a:spcBef>
            </a:pPr>
            <a:r>
              <a:rPr kumimoji="1" lang="en-US" altLang="zh-CN" dirty="0"/>
              <a:t>Concentration</a:t>
            </a:r>
            <a:r>
              <a:rPr kumimoji="1" lang="zh-CN" altLang="en-US" dirty="0"/>
              <a:t> </a:t>
            </a:r>
            <a:r>
              <a:rPr kumimoji="1" lang="en-US" altLang="zh-CN" dirty="0"/>
              <a:t>gradient</a:t>
            </a:r>
          </a:p>
          <a:p>
            <a:pPr>
              <a:lnSpc>
                <a:spcPct val="120000"/>
              </a:lnSpc>
              <a:spcBef>
                <a:spcPts val="600"/>
              </a:spcBef>
            </a:pPr>
            <a:r>
              <a:rPr kumimoji="1" lang="en-US" altLang="zh-CN" dirty="0"/>
              <a:t>Partially</a:t>
            </a:r>
            <a:r>
              <a:rPr kumimoji="1" lang="zh-CN" altLang="en-US" dirty="0"/>
              <a:t> </a:t>
            </a:r>
            <a:r>
              <a:rPr kumimoji="1" lang="en-US" altLang="zh-CN" dirty="0"/>
              <a:t>permeable</a:t>
            </a:r>
            <a:r>
              <a:rPr kumimoji="1" lang="zh-CN" altLang="en-US" dirty="0"/>
              <a:t> </a:t>
            </a:r>
            <a:r>
              <a:rPr kumimoji="1" lang="en-US" altLang="zh-CN" dirty="0"/>
              <a:t>membrane</a:t>
            </a:r>
          </a:p>
          <a:p>
            <a:pPr>
              <a:lnSpc>
                <a:spcPct val="120000"/>
              </a:lnSpc>
              <a:spcBef>
                <a:spcPts val="600"/>
              </a:spcBef>
            </a:pPr>
            <a:r>
              <a:rPr kumimoji="1" lang="en-US" altLang="zh-CN" dirty="0"/>
              <a:t>Osmosis</a:t>
            </a:r>
          </a:p>
          <a:p>
            <a:pPr>
              <a:lnSpc>
                <a:spcPct val="120000"/>
              </a:lnSpc>
              <a:spcBef>
                <a:spcPts val="600"/>
              </a:spcBef>
            </a:pPr>
            <a:r>
              <a:rPr kumimoji="1" lang="en-US" altLang="zh-CN" dirty="0"/>
              <a:t>Water</a:t>
            </a:r>
            <a:r>
              <a:rPr kumimoji="1" lang="zh-CN" altLang="en-US" dirty="0"/>
              <a:t> </a:t>
            </a:r>
            <a:r>
              <a:rPr kumimoji="1" lang="en-US" altLang="zh-CN" dirty="0"/>
              <a:t>potential</a:t>
            </a:r>
          </a:p>
          <a:p>
            <a:pPr>
              <a:lnSpc>
                <a:spcPct val="120000"/>
              </a:lnSpc>
              <a:spcBef>
                <a:spcPts val="600"/>
              </a:spcBef>
            </a:pPr>
            <a:r>
              <a:rPr kumimoji="1" lang="en-US" altLang="zh-CN" dirty="0"/>
              <a:t>Turgid,</a:t>
            </a:r>
            <a:r>
              <a:rPr kumimoji="1" lang="zh-CN" altLang="en-US" dirty="0"/>
              <a:t> </a:t>
            </a:r>
            <a:r>
              <a:rPr kumimoji="1" lang="en-US" altLang="zh-CN" dirty="0"/>
              <a:t>flaccid,</a:t>
            </a:r>
            <a:r>
              <a:rPr kumimoji="1" lang="zh-CN" altLang="en-US" dirty="0"/>
              <a:t> </a:t>
            </a:r>
            <a:r>
              <a:rPr kumimoji="1" lang="en-US" altLang="zh-CN" dirty="0"/>
              <a:t>shrink,</a:t>
            </a:r>
            <a:r>
              <a:rPr kumimoji="1" lang="zh-CN" altLang="en-US" dirty="0"/>
              <a:t> </a:t>
            </a:r>
            <a:r>
              <a:rPr kumimoji="1" lang="en-US" altLang="zh-CN" dirty="0"/>
              <a:t>swell,</a:t>
            </a:r>
            <a:r>
              <a:rPr kumimoji="1" lang="zh-CN" altLang="en-US" dirty="0"/>
              <a:t> </a:t>
            </a:r>
            <a:r>
              <a:rPr kumimoji="1" lang="en-US" altLang="zh-CN" dirty="0"/>
              <a:t>plasmolysis</a:t>
            </a:r>
          </a:p>
          <a:p>
            <a:pPr>
              <a:lnSpc>
                <a:spcPct val="120000"/>
              </a:lnSpc>
              <a:spcBef>
                <a:spcPts val="600"/>
              </a:spcBef>
            </a:pPr>
            <a:r>
              <a:rPr kumimoji="1" lang="en-US" altLang="zh-CN" dirty="0"/>
              <a:t>Turgor</a:t>
            </a:r>
            <a:r>
              <a:rPr kumimoji="1" lang="zh-CN" altLang="en-US" dirty="0"/>
              <a:t> </a:t>
            </a:r>
            <a:r>
              <a:rPr kumimoji="1" lang="en-US" altLang="zh-CN" dirty="0"/>
              <a:t>pressure</a:t>
            </a:r>
            <a:r>
              <a:rPr kumimoji="1" lang="zh-CN" altLang="en-US" dirty="0"/>
              <a:t> </a:t>
            </a:r>
            <a:r>
              <a:rPr kumimoji="1" lang="en-US" altLang="zh-CN" dirty="0"/>
              <a:t>(the</a:t>
            </a:r>
            <a:r>
              <a:rPr kumimoji="1" lang="zh-CN" altLang="en-US" dirty="0"/>
              <a:t> </a:t>
            </a:r>
            <a:r>
              <a:rPr kumimoji="1" lang="en-US" altLang="zh-CN" dirty="0"/>
              <a:t>exerting</a:t>
            </a:r>
            <a:r>
              <a:rPr kumimoji="1" lang="zh-CN" altLang="en-US" dirty="0"/>
              <a:t> </a:t>
            </a:r>
            <a:r>
              <a:rPr kumimoji="1" lang="en-US" altLang="zh-CN" dirty="0"/>
              <a:t>pressure/</a:t>
            </a:r>
            <a:r>
              <a:rPr kumimoji="1" lang="zh-CN" altLang="en-US" dirty="0"/>
              <a:t> </a:t>
            </a:r>
            <a:r>
              <a:rPr kumimoji="1" lang="en-US" altLang="zh-CN" dirty="0"/>
              <a:t>force</a:t>
            </a:r>
            <a:r>
              <a:rPr kumimoji="1" lang="zh-CN" altLang="en-US" dirty="0"/>
              <a:t> </a:t>
            </a:r>
            <a:r>
              <a:rPr kumimoji="1" lang="en-US" altLang="zh-CN" dirty="0"/>
              <a:t>pushes</a:t>
            </a:r>
            <a:r>
              <a:rPr kumimoji="1" lang="zh-CN" altLang="en-US" dirty="0"/>
              <a:t> </a:t>
            </a:r>
            <a:r>
              <a:rPr kumimoji="1" lang="en-US" altLang="zh-CN" dirty="0"/>
              <a:t>against</a:t>
            </a:r>
            <a:r>
              <a:rPr kumimoji="1" lang="zh-CN" altLang="en-US" dirty="0"/>
              <a:t> </a:t>
            </a:r>
            <a:r>
              <a:rPr kumimoji="1" lang="en-US" altLang="zh-CN" dirty="0"/>
              <a:t>cell</a:t>
            </a:r>
            <a:r>
              <a:rPr kumimoji="1" lang="zh-CN" altLang="en-US" dirty="0"/>
              <a:t> </a:t>
            </a:r>
            <a:r>
              <a:rPr kumimoji="1" lang="en-US" altLang="zh-CN" dirty="0"/>
              <a:t>wall</a:t>
            </a:r>
            <a:r>
              <a:rPr kumimoji="1" lang="zh-CN" altLang="en-US" dirty="0"/>
              <a:t> </a:t>
            </a:r>
            <a:r>
              <a:rPr kumimoji="1" lang="en-US" altLang="zh-CN" dirty="0"/>
              <a:t>by</a:t>
            </a:r>
            <a:r>
              <a:rPr kumimoji="1" lang="zh-CN" altLang="en-US" dirty="0"/>
              <a:t> </a:t>
            </a:r>
            <a:r>
              <a:rPr kumimoji="1" lang="en-US" altLang="zh-CN" dirty="0"/>
              <a:t>cytoplasm</a:t>
            </a:r>
            <a:r>
              <a:rPr kumimoji="1" lang="zh-CN" altLang="en-US" dirty="0"/>
              <a:t> </a:t>
            </a:r>
            <a:r>
              <a:rPr kumimoji="1" lang="en-US" altLang="zh-CN" dirty="0"/>
              <a:t>in</a:t>
            </a:r>
            <a:r>
              <a:rPr kumimoji="1" lang="zh-CN" altLang="en-US" dirty="0"/>
              <a:t> </a:t>
            </a:r>
            <a:r>
              <a:rPr kumimoji="1" lang="en-US" altLang="zh-CN" dirty="0"/>
              <a:t>plant</a:t>
            </a:r>
            <a:r>
              <a:rPr kumimoji="1" lang="zh-CN" altLang="en-US" dirty="0"/>
              <a:t> </a:t>
            </a:r>
            <a:r>
              <a:rPr kumimoji="1" lang="en-US" altLang="zh-CN" dirty="0"/>
              <a:t>cells)</a:t>
            </a:r>
          </a:p>
          <a:p>
            <a:pPr>
              <a:lnSpc>
                <a:spcPct val="120000"/>
              </a:lnSpc>
              <a:spcBef>
                <a:spcPts val="600"/>
              </a:spcBef>
            </a:pPr>
            <a:r>
              <a:rPr kumimoji="1" lang="en-US" altLang="zh-CN" dirty="0"/>
              <a:t>Active</a:t>
            </a:r>
            <a:r>
              <a:rPr kumimoji="1" lang="zh-CN" altLang="en-US" dirty="0"/>
              <a:t> </a:t>
            </a:r>
            <a:r>
              <a:rPr kumimoji="1" lang="en-US" altLang="zh-CN" dirty="0"/>
              <a:t>transport</a:t>
            </a:r>
          </a:p>
          <a:p>
            <a:pPr>
              <a:lnSpc>
                <a:spcPct val="120000"/>
              </a:lnSpc>
              <a:spcBef>
                <a:spcPts val="600"/>
              </a:spcBef>
            </a:pPr>
            <a:r>
              <a:rPr kumimoji="1" lang="en-US" altLang="zh-CN" dirty="0"/>
              <a:t>Other</a:t>
            </a:r>
            <a:r>
              <a:rPr kumimoji="1" lang="zh-CN" altLang="en-US" dirty="0"/>
              <a:t> </a:t>
            </a:r>
            <a:r>
              <a:rPr kumimoji="1" lang="en-US" altLang="zh-CN" dirty="0"/>
              <a:t>words</a:t>
            </a:r>
            <a:r>
              <a:rPr kumimoji="1" lang="zh-CN" altLang="en-US" dirty="0"/>
              <a:t> </a:t>
            </a:r>
            <a:r>
              <a:rPr kumimoji="1" lang="en-US" altLang="zh-CN" dirty="0"/>
              <a:t>like</a:t>
            </a:r>
            <a:r>
              <a:rPr kumimoji="1" lang="zh-CN" altLang="en-US" dirty="0"/>
              <a:t> </a:t>
            </a:r>
            <a:r>
              <a:rPr kumimoji="1" lang="en-US" altLang="zh-CN" dirty="0"/>
              <a:t>alveolus/</a:t>
            </a:r>
            <a:r>
              <a:rPr kumimoji="1" lang="zh-CN" altLang="en-US" dirty="0"/>
              <a:t> </a:t>
            </a:r>
            <a:r>
              <a:rPr kumimoji="1" lang="en-US" altLang="zh-CN" dirty="0"/>
              <a:t>air</a:t>
            </a:r>
            <a:r>
              <a:rPr kumimoji="1" lang="zh-CN" altLang="en-US" dirty="0"/>
              <a:t> </a:t>
            </a:r>
            <a:r>
              <a:rPr kumimoji="1" lang="en-US" altLang="zh-CN" dirty="0"/>
              <a:t>sac,</a:t>
            </a:r>
            <a:r>
              <a:rPr kumimoji="1" lang="zh-CN" altLang="en-US" dirty="0"/>
              <a:t> </a:t>
            </a:r>
            <a:r>
              <a:rPr kumimoji="1" lang="en-US" altLang="zh-CN" dirty="0"/>
              <a:t>trachea,</a:t>
            </a:r>
            <a:r>
              <a:rPr kumimoji="1" lang="zh-CN" altLang="en-US" dirty="0"/>
              <a:t> </a:t>
            </a:r>
            <a:r>
              <a:rPr kumimoji="1" lang="en-US" altLang="zh-CN"/>
              <a:t>stoma.</a:t>
            </a:r>
            <a:endParaRPr kumimoji="1" lang="zh-CN" altLang="en-US" dirty="0"/>
          </a:p>
        </p:txBody>
      </p:sp>
    </p:spTree>
    <p:extLst>
      <p:ext uri="{BB962C8B-B14F-4D97-AF65-F5344CB8AC3E}">
        <p14:creationId xmlns:p14="http://schemas.microsoft.com/office/powerpoint/2010/main" val="353170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My Documents\My Pictures\Bisto Kids 2.jpg"/>
          <p:cNvPicPr>
            <a:picLocks noChangeAspect="1" noChangeArrowheads="1"/>
          </p:cNvPicPr>
          <p:nvPr/>
        </p:nvPicPr>
        <p:blipFill>
          <a:blip r:embed="rId2" cstate="print">
            <a:lum bright="24000"/>
          </a:blip>
          <a:srcRect/>
          <a:stretch>
            <a:fillRect/>
          </a:stretch>
        </p:blipFill>
        <p:spPr bwMode="auto">
          <a:xfrm>
            <a:off x="3732385" y="1628800"/>
            <a:ext cx="5411614" cy="5229200"/>
          </a:xfrm>
          <a:prstGeom prst="rect">
            <a:avLst/>
          </a:prstGeom>
          <a:noFill/>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3486"/>
            <a:ext cx="3589982" cy="2825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0" y="2975814"/>
            <a:ext cx="3779912" cy="923330"/>
          </a:xfrm>
          <a:prstGeom prst="rect">
            <a:avLst/>
          </a:prstGeom>
        </p:spPr>
        <p:txBody>
          <a:bodyPr wrap="square">
            <a:spAutoFit/>
          </a:bodyPr>
          <a:lstStyle/>
          <a:p>
            <a:r>
              <a:rPr lang="en-US" altLang="zh-CN" dirty="0"/>
              <a:t>http://www.mit.edu/~kardar/teaching/projects/chemotaxis(AndreaSchmidt)/grad_2D.gif</a:t>
            </a:r>
            <a:endParaRPr lang="zh-CN" altLang="en-US" dirty="0"/>
          </a:p>
        </p:txBody>
      </p:sp>
    </p:spTree>
    <p:extLst>
      <p:ext uri="{BB962C8B-B14F-4D97-AF65-F5344CB8AC3E}">
        <p14:creationId xmlns:p14="http://schemas.microsoft.com/office/powerpoint/2010/main" val="208694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1760" y="260648"/>
            <a:ext cx="3106688" cy="1143000"/>
          </a:xfrm>
        </p:spPr>
        <p:txBody>
          <a:bodyPr/>
          <a:lstStyle/>
          <a:p>
            <a:r>
              <a:rPr lang="en-US" altLang="zh-CN" dirty="0"/>
              <a:t>Diffusion</a:t>
            </a:r>
            <a:endParaRPr lang="zh-CN" altLang="en-US" dirty="0"/>
          </a:p>
        </p:txBody>
      </p:sp>
      <p:sp>
        <p:nvSpPr>
          <p:cNvPr id="3" name="内容占位符 2"/>
          <p:cNvSpPr>
            <a:spLocks noGrp="1"/>
          </p:cNvSpPr>
          <p:nvPr>
            <p:ph idx="1"/>
          </p:nvPr>
        </p:nvSpPr>
        <p:spPr>
          <a:xfrm>
            <a:off x="755576" y="1403648"/>
            <a:ext cx="7677847" cy="3168351"/>
          </a:xfrm>
        </p:spPr>
        <p:txBody>
          <a:bodyPr>
            <a:normAutofit/>
          </a:bodyPr>
          <a:lstStyle/>
          <a:p>
            <a:r>
              <a:rPr lang="en-US" altLang="zh-CN" sz="2400" dirty="0"/>
              <a:t>Definition: </a:t>
            </a:r>
          </a:p>
          <a:p>
            <a:r>
              <a:rPr lang="en-US" altLang="zh-CN" sz="2400" dirty="0"/>
              <a:t>the </a:t>
            </a:r>
            <a:r>
              <a:rPr lang="en-US" altLang="zh-CN" sz="2400" b="1" dirty="0"/>
              <a:t>net</a:t>
            </a:r>
            <a:r>
              <a:rPr lang="en-US" altLang="zh-CN" sz="2400" dirty="0"/>
              <a:t> </a:t>
            </a:r>
            <a:r>
              <a:rPr lang="en-US" altLang="zh-CN" sz="2400" b="1" dirty="0"/>
              <a:t>movement</a:t>
            </a:r>
            <a:r>
              <a:rPr lang="en-US" altLang="zh-CN" sz="2400" dirty="0"/>
              <a:t> of molecules and ions</a:t>
            </a:r>
            <a:endParaRPr lang="zh-CN" altLang="en-US" sz="2400" dirty="0"/>
          </a:p>
          <a:p>
            <a:r>
              <a:rPr lang="en-US" altLang="zh-CN" sz="2400" dirty="0"/>
              <a:t>from a region of their higher concentration to a region of their lower concentration </a:t>
            </a:r>
            <a:r>
              <a:rPr lang="en-US" altLang="zh-CN" sz="2400" b="1" dirty="0"/>
              <a:t>down a concentration gradient</a:t>
            </a:r>
            <a:r>
              <a:rPr lang="en-US" altLang="zh-CN" sz="2400" dirty="0"/>
              <a:t>, </a:t>
            </a:r>
            <a:endParaRPr lang="zh-CN" altLang="en-US" sz="2400" dirty="0"/>
          </a:p>
          <a:p>
            <a:r>
              <a:rPr lang="en-US" altLang="zh-CN" sz="2400" dirty="0"/>
              <a:t>as a result of their </a:t>
            </a:r>
            <a:r>
              <a:rPr lang="en-US" altLang="zh-CN" sz="2400" b="1" dirty="0"/>
              <a:t>random movement</a:t>
            </a:r>
            <a:r>
              <a:rPr lang="en-US" altLang="zh-CN" sz="2400" dirty="0"/>
              <a:t>.</a:t>
            </a:r>
          </a:p>
        </p:txBody>
      </p:sp>
      <p:pic>
        <p:nvPicPr>
          <p:cNvPr id="1026" name="Picture 2" descr="E:\biology\备课资料\IG Biology备课\IG 自制课件\C3 Movement in and out of cells\C3-figures\Blausen_0315_Diffusion.png"/>
          <p:cNvPicPr>
            <a:picLocks noChangeAspect="1" noChangeArrowheads="1"/>
          </p:cNvPicPr>
          <p:nvPr/>
        </p:nvPicPr>
        <p:blipFill>
          <a:blip r:embed="rId3" cstate="print"/>
          <a:srcRect/>
          <a:stretch>
            <a:fillRect/>
          </a:stretch>
        </p:blipFill>
        <p:spPr bwMode="auto">
          <a:xfrm>
            <a:off x="467544" y="4225207"/>
            <a:ext cx="5616624" cy="2632793"/>
          </a:xfrm>
          <a:prstGeom prst="rect">
            <a:avLst/>
          </a:prstGeom>
          <a:noFill/>
        </p:spPr>
      </p:pic>
      <p:pic>
        <p:nvPicPr>
          <p:cNvPr id="5" name="Picture 2" descr="c:\users\chai\appdata\roaming\360se6\User Data\temp\concgradient.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8224" y="4613869"/>
            <a:ext cx="2286000"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60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Net movement</a:t>
            </a:r>
            <a:endParaRPr lang="zh-CN" altLang="en-US" dirty="0"/>
          </a:p>
        </p:txBody>
      </p:sp>
      <p:pic>
        <p:nvPicPr>
          <p:cNvPr id="3" name="Picture 5" descr="c:\users\chai\appdata\roaming\360se6\User Data\temp\th_id=OIP.Mdc0fc10e062c102cb7bee5b34973161aH0&amp;pid=15.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357935"/>
            <a:ext cx="6480720" cy="48605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0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8" t="3906" r="71781" b="12722"/>
          <a:stretch/>
        </p:blipFill>
        <p:spPr bwMode="auto">
          <a:xfrm>
            <a:off x="6804248" y="1392149"/>
            <a:ext cx="2088232" cy="5199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76256" y="1444134"/>
            <a:ext cx="1848583" cy="523220"/>
          </a:xfrm>
          <a:prstGeom prst="rect">
            <a:avLst/>
          </a:prstGeom>
          <a:noFill/>
        </p:spPr>
        <p:txBody>
          <a:bodyPr wrap="none" rtlCol="0">
            <a:spAutoFit/>
          </a:bodyPr>
          <a:lstStyle/>
          <a:p>
            <a:r>
              <a:rPr lang="en-US" altLang="zh-CN" sz="2800" dirty="0"/>
              <a:t>outside cell</a:t>
            </a:r>
            <a:endParaRPr lang="zh-CN" altLang="en-US" sz="2800" dirty="0"/>
          </a:p>
        </p:txBody>
      </p:sp>
      <p:sp>
        <p:nvSpPr>
          <p:cNvPr id="6" name="TextBox 5"/>
          <p:cNvSpPr txBox="1"/>
          <p:nvPr/>
        </p:nvSpPr>
        <p:spPr>
          <a:xfrm>
            <a:off x="7133236" y="4994012"/>
            <a:ext cx="1620957" cy="523220"/>
          </a:xfrm>
          <a:prstGeom prst="rect">
            <a:avLst/>
          </a:prstGeom>
          <a:noFill/>
        </p:spPr>
        <p:txBody>
          <a:bodyPr wrap="none" rtlCol="0">
            <a:spAutoFit/>
          </a:bodyPr>
          <a:lstStyle/>
          <a:p>
            <a:r>
              <a:rPr lang="en-US" altLang="zh-CN" sz="2800" dirty="0"/>
              <a:t>inside cell</a:t>
            </a:r>
            <a:endParaRPr lang="zh-CN" altLang="en-US" sz="2800" dirty="0"/>
          </a:p>
        </p:txBody>
      </p:sp>
    </p:spTree>
    <p:extLst>
      <p:ext uri="{BB962C8B-B14F-4D97-AF65-F5344CB8AC3E}">
        <p14:creationId xmlns:p14="http://schemas.microsoft.com/office/powerpoint/2010/main" val="282306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Diffusion in biology</a:t>
            </a:r>
            <a:endParaRPr lang="zh-CN" altLang="en-US" dirty="0"/>
          </a:p>
        </p:txBody>
      </p:sp>
      <p:pic>
        <p:nvPicPr>
          <p:cNvPr id="4" name="Picture 12" descr="\\Fujitsu-laptop\documents\FINAL BFY 15-10-04\FINAL BFY - 03-09-04\Biology for You HMcL 2-9-04\Unit 1\1 Cells and tissues\os2.jpg"/>
          <p:cNvPicPr>
            <a:picLocks noChangeAspect="1" noChangeArrowheads="1"/>
          </p:cNvPicPr>
          <p:nvPr/>
        </p:nvPicPr>
        <p:blipFill>
          <a:blip r:embed="rId2" cstate="print"/>
          <a:srcRect/>
          <a:stretch>
            <a:fillRect/>
          </a:stretch>
        </p:blipFill>
        <p:spPr bwMode="auto">
          <a:xfrm>
            <a:off x="1403648" y="2348880"/>
            <a:ext cx="1997075" cy="2662238"/>
          </a:xfrm>
          <a:prstGeom prst="rect">
            <a:avLst/>
          </a:prstGeom>
          <a:noFill/>
        </p:spPr>
      </p:pic>
      <p:pic>
        <p:nvPicPr>
          <p:cNvPr id="5" name="Picture 13" descr="\\Fujitsu-laptop\documents\FINAL BFY 15-10-04\FINAL BFY - 03-09-04\Biology for You HMcL 2-9-04\Unit 1\1 Cells and tissues\os3.jpg"/>
          <p:cNvPicPr>
            <a:picLocks noChangeAspect="1" noChangeArrowheads="1"/>
          </p:cNvPicPr>
          <p:nvPr/>
        </p:nvPicPr>
        <p:blipFill>
          <a:blip r:embed="rId3" cstate="print"/>
          <a:srcRect/>
          <a:stretch>
            <a:fillRect/>
          </a:stretch>
        </p:blipFill>
        <p:spPr bwMode="auto">
          <a:xfrm>
            <a:off x="5436096" y="2311574"/>
            <a:ext cx="2247900" cy="27368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7" name="Picture 3" descr="C:\My Documents\My Pictures\Diffusion - thorax.jpg"/>
          <p:cNvPicPr>
            <a:picLocks noChangeAspect="1" noChangeArrowheads="1"/>
          </p:cNvPicPr>
          <p:nvPr/>
        </p:nvPicPr>
        <p:blipFill>
          <a:blip r:embed="rId3" cstate="print">
            <a:lum contrast="20000"/>
          </a:blip>
          <a:srcRect/>
          <a:stretch>
            <a:fillRect/>
          </a:stretch>
        </p:blipFill>
        <p:spPr bwMode="auto">
          <a:xfrm>
            <a:off x="0" y="990600"/>
            <a:ext cx="3603625" cy="4546600"/>
          </a:xfrm>
          <a:prstGeom prst="rect">
            <a:avLst/>
          </a:prstGeom>
          <a:noFill/>
        </p:spPr>
      </p:pic>
      <p:sp>
        <p:nvSpPr>
          <p:cNvPr id="26634" name="Text Box 10"/>
          <p:cNvSpPr txBox="1">
            <a:spLocks noChangeArrowheads="1"/>
          </p:cNvSpPr>
          <p:nvPr/>
        </p:nvSpPr>
        <p:spPr bwMode="auto">
          <a:xfrm>
            <a:off x="685800" y="5715000"/>
            <a:ext cx="2633663" cy="822325"/>
          </a:xfrm>
          <a:prstGeom prst="rect">
            <a:avLst/>
          </a:prstGeom>
          <a:noFill/>
          <a:ln w="9525">
            <a:noFill/>
            <a:miter lim="800000"/>
            <a:headEnd/>
            <a:tailEnd/>
          </a:ln>
          <a:effectLst/>
        </p:spPr>
        <p:txBody>
          <a:bodyPr wrap="none">
            <a:spAutoFit/>
          </a:bodyPr>
          <a:lstStyle/>
          <a:p>
            <a:r>
              <a:rPr lang="en-GB" b="1" i="1"/>
              <a:t>position of lungs</a:t>
            </a:r>
          </a:p>
          <a:p>
            <a:r>
              <a:rPr lang="en-GB" b="1" i="1"/>
              <a:t>in thorax</a:t>
            </a:r>
            <a:endParaRPr lang="en-US" altLang="zh-CN" b="1" i="1">
              <a:ea typeface="宋体" charset="-122"/>
            </a:endParaRPr>
          </a:p>
        </p:txBody>
      </p:sp>
      <p:sp>
        <p:nvSpPr>
          <p:cNvPr id="26635" name="Text Box 11"/>
          <p:cNvSpPr txBox="1">
            <a:spLocks noChangeArrowheads="1"/>
          </p:cNvSpPr>
          <p:nvPr/>
        </p:nvSpPr>
        <p:spPr bwMode="auto">
          <a:xfrm>
            <a:off x="3657600" y="1828800"/>
            <a:ext cx="1390650" cy="457200"/>
          </a:xfrm>
          <a:prstGeom prst="rect">
            <a:avLst/>
          </a:prstGeom>
          <a:noFill/>
          <a:ln w="9525">
            <a:noFill/>
            <a:miter lim="800000"/>
            <a:headEnd/>
            <a:tailEnd/>
          </a:ln>
          <a:effectLst/>
        </p:spPr>
        <p:txBody>
          <a:bodyPr wrap="none">
            <a:spAutoFit/>
          </a:bodyPr>
          <a:lstStyle/>
          <a:p>
            <a:r>
              <a:rPr lang="en-GB"/>
              <a:t>windpipe</a:t>
            </a:r>
            <a:endParaRPr lang="en-US" altLang="zh-CN">
              <a:ea typeface="宋体" charset="-122"/>
            </a:endParaRPr>
          </a:p>
        </p:txBody>
      </p:sp>
      <p:sp>
        <p:nvSpPr>
          <p:cNvPr id="26638" name="Text Box 14"/>
          <p:cNvSpPr txBox="1">
            <a:spLocks noChangeArrowheads="1"/>
          </p:cNvSpPr>
          <p:nvPr/>
        </p:nvSpPr>
        <p:spPr bwMode="auto">
          <a:xfrm>
            <a:off x="3886200" y="3276600"/>
            <a:ext cx="762000" cy="457200"/>
          </a:xfrm>
          <a:prstGeom prst="rect">
            <a:avLst/>
          </a:prstGeom>
          <a:noFill/>
          <a:ln w="9525">
            <a:noFill/>
            <a:miter lim="800000"/>
            <a:headEnd/>
            <a:tailEnd/>
          </a:ln>
          <a:effectLst/>
        </p:spPr>
        <p:txBody>
          <a:bodyPr wrap="none">
            <a:spAutoFit/>
          </a:bodyPr>
          <a:lstStyle/>
          <a:p>
            <a:r>
              <a:rPr lang="en-GB"/>
              <a:t>lung</a:t>
            </a:r>
            <a:endParaRPr lang="en-US" altLang="zh-CN">
              <a:ea typeface="宋体" charset="-122"/>
            </a:endParaRPr>
          </a:p>
        </p:txBody>
      </p:sp>
      <p:sp>
        <p:nvSpPr>
          <p:cNvPr id="26639" name="Text Box 15"/>
          <p:cNvSpPr txBox="1">
            <a:spLocks noChangeArrowheads="1"/>
          </p:cNvSpPr>
          <p:nvPr/>
        </p:nvSpPr>
        <p:spPr bwMode="auto">
          <a:xfrm>
            <a:off x="3048000" y="5181600"/>
            <a:ext cx="1627188" cy="457200"/>
          </a:xfrm>
          <a:prstGeom prst="rect">
            <a:avLst/>
          </a:prstGeom>
          <a:noFill/>
          <a:ln w="9525">
            <a:noFill/>
            <a:miter lim="800000"/>
            <a:headEnd/>
            <a:tailEnd/>
          </a:ln>
          <a:effectLst/>
        </p:spPr>
        <p:txBody>
          <a:bodyPr wrap="none">
            <a:spAutoFit/>
          </a:bodyPr>
          <a:lstStyle/>
          <a:p>
            <a:r>
              <a:rPr lang="en-GB"/>
              <a:t>diaphragm</a:t>
            </a:r>
            <a:endParaRPr lang="en-US" altLang="zh-CN">
              <a:ea typeface="宋体" charset="-122"/>
            </a:endParaRPr>
          </a:p>
        </p:txBody>
      </p:sp>
      <p:sp>
        <p:nvSpPr>
          <p:cNvPr id="26641" name="Text Box 17"/>
          <p:cNvSpPr txBox="1">
            <a:spLocks noChangeArrowheads="1"/>
          </p:cNvSpPr>
          <p:nvPr/>
        </p:nvSpPr>
        <p:spPr bwMode="auto">
          <a:xfrm>
            <a:off x="7467600" y="5638800"/>
            <a:ext cx="879475" cy="457200"/>
          </a:xfrm>
          <a:prstGeom prst="rect">
            <a:avLst/>
          </a:prstGeom>
          <a:noFill/>
          <a:ln w="9525">
            <a:noFill/>
            <a:miter lim="800000"/>
            <a:headEnd/>
            <a:tailEnd/>
          </a:ln>
          <a:effectLst/>
        </p:spPr>
        <p:txBody>
          <a:bodyPr wrap="none">
            <a:spAutoFit/>
          </a:bodyPr>
          <a:lstStyle/>
          <a:p>
            <a:r>
              <a:rPr lang="en-GB"/>
              <a:t>heart</a:t>
            </a:r>
            <a:endParaRPr lang="en-US" altLang="zh-CN">
              <a:ea typeface="宋体" charset="-122"/>
            </a:endParaRPr>
          </a:p>
        </p:txBody>
      </p:sp>
      <p:pic>
        <p:nvPicPr>
          <p:cNvPr id="26626" name="Picture 2" descr="C:\My Documents\My Pictures\Diffusion - lungs.jpg"/>
          <p:cNvPicPr>
            <a:picLocks noChangeAspect="1" noChangeArrowheads="1"/>
          </p:cNvPicPr>
          <p:nvPr/>
        </p:nvPicPr>
        <p:blipFill>
          <a:blip r:embed="rId4" cstate="print">
            <a:lum contrast="20000"/>
          </a:blip>
          <a:srcRect/>
          <a:stretch>
            <a:fillRect/>
          </a:stretch>
        </p:blipFill>
        <p:spPr bwMode="auto">
          <a:xfrm>
            <a:off x="5238750" y="0"/>
            <a:ext cx="3905250" cy="5715000"/>
          </a:xfrm>
          <a:prstGeom prst="rect">
            <a:avLst/>
          </a:prstGeom>
          <a:noFill/>
        </p:spPr>
      </p:pic>
      <p:sp>
        <p:nvSpPr>
          <p:cNvPr id="26643" name="Text Box 19"/>
          <p:cNvSpPr txBox="1">
            <a:spLocks noChangeArrowheads="1"/>
          </p:cNvSpPr>
          <p:nvPr/>
        </p:nvSpPr>
        <p:spPr bwMode="auto">
          <a:xfrm>
            <a:off x="6019800" y="6096000"/>
            <a:ext cx="2078038" cy="457200"/>
          </a:xfrm>
          <a:prstGeom prst="rect">
            <a:avLst/>
          </a:prstGeom>
          <a:noFill/>
          <a:ln w="9525">
            <a:noFill/>
            <a:miter lim="800000"/>
            <a:headEnd/>
            <a:tailEnd/>
          </a:ln>
          <a:effectLst/>
        </p:spPr>
        <p:txBody>
          <a:bodyPr wrap="none">
            <a:spAutoFit/>
          </a:bodyPr>
          <a:lstStyle/>
          <a:p>
            <a:r>
              <a:rPr lang="en-GB" b="1" i="1"/>
              <a:t>human lungs</a:t>
            </a:r>
            <a:endParaRPr lang="en-US" altLang="zh-CN" b="1" i="1">
              <a:ea typeface="宋体" charset="-122"/>
            </a:endParaRPr>
          </a:p>
        </p:txBody>
      </p:sp>
      <p:sp>
        <p:nvSpPr>
          <p:cNvPr id="26644" name="Rectangle 20"/>
          <p:cNvSpPr>
            <a:spLocks noGrp="1" noChangeArrowheads="1"/>
          </p:cNvSpPr>
          <p:nvPr>
            <p:ph type="title" idx="4294967295"/>
          </p:nvPr>
        </p:nvSpPr>
        <p:spPr>
          <a:xfrm>
            <a:off x="0" y="0"/>
            <a:ext cx="3657600" cy="609600"/>
          </a:xfrm>
        </p:spPr>
        <p:txBody>
          <a:bodyPr>
            <a:normAutofit fontScale="90000"/>
          </a:bodyPr>
          <a:lstStyle/>
          <a:p>
            <a:r>
              <a:rPr lang="en-US" altLang="zh-CN" sz="3600">
                <a:ea typeface="宋体" charset="-122"/>
              </a:rPr>
              <a:t>Human lungs</a:t>
            </a:r>
          </a:p>
        </p:txBody>
      </p:sp>
      <p:sp>
        <p:nvSpPr>
          <p:cNvPr id="26656" name="Line 32"/>
          <p:cNvSpPr>
            <a:spLocks noChangeShapeType="1"/>
          </p:cNvSpPr>
          <p:nvPr/>
        </p:nvSpPr>
        <p:spPr bwMode="auto">
          <a:xfrm flipV="1">
            <a:off x="1828800" y="2133600"/>
            <a:ext cx="1828800" cy="685800"/>
          </a:xfrm>
          <a:prstGeom prst="line">
            <a:avLst/>
          </a:prstGeom>
          <a:noFill/>
          <a:ln w="28575">
            <a:solidFill>
              <a:schemeClr val="tx1"/>
            </a:solidFill>
            <a:round/>
            <a:headEnd/>
            <a:tailEnd/>
          </a:ln>
          <a:effectLst/>
        </p:spPr>
        <p:txBody>
          <a:bodyPr/>
          <a:lstStyle/>
          <a:p>
            <a:endParaRPr lang="zh-CN" altLang="en-US"/>
          </a:p>
        </p:txBody>
      </p:sp>
      <p:sp>
        <p:nvSpPr>
          <p:cNvPr id="26657" name="Line 33"/>
          <p:cNvSpPr>
            <a:spLocks noChangeShapeType="1"/>
          </p:cNvSpPr>
          <p:nvPr/>
        </p:nvSpPr>
        <p:spPr bwMode="auto">
          <a:xfrm flipV="1">
            <a:off x="2209800" y="3505200"/>
            <a:ext cx="1676400" cy="0"/>
          </a:xfrm>
          <a:prstGeom prst="line">
            <a:avLst/>
          </a:prstGeom>
          <a:noFill/>
          <a:ln w="28575">
            <a:solidFill>
              <a:schemeClr val="tx1"/>
            </a:solidFill>
            <a:round/>
            <a:headEnd/>
            <a:tailEnd/>
          </a:ln>
          <a:effectLst/>
        </p:spPr>
        <p:txBody>
          <a:bodyPr/>
          <a:lstStyle/>
          <a:p>
            <a:endParaRPr lang="zh-CN" altLang="en-US"/>
          </a:p>
        </p:txBody>
      </p:sp>
      <p:sp>
        <p:nvSpPr>
          <p:cNvPr id="26660" name="Line 36"/>
          <p:cNvSpPr>
            <a:spLocks noChangeShapeType="1"/>
          </p:cNvSpPr>
          <p:nvPr/>
        </p:nvSpPr>
        <p:spPr bwMode="auto">
          <a:xfrm>
            <a:off x="2362200" y="4572000"/>
            <a:ext cx="685800" cy="838200"/>
          </a:xfrm>
          <a:prstGeom prst="line">
            <a:avLst/>
          </a:prstGeom>
          <a:noFill/>
          <a:ln w="28575">
            <a:solidFill>
              <a:schemeClr val="tx1"/>
            </a:solidFill>
            <a:round/>
            <a:headEnd/>
            <a:tailEnd/>
          </a:ln>
          <a:effectLst/>
        </p:spPr>
        <p:txBody>
          <a:bodyPr/>
          <a:lstStyle/>
          <a:p>
            <a:endParaRPr lang="zh-CN" altLang="en-US"/>
          </a:p>
        </p:txBody>
      </p:sp>
      <p:sp>
        <p:nvSpPr>
          <p:cNvPr id="26661" name="Line 37"/>
          <p:cNvSpPr>
            <a:spLocks noChangeShapeType="1"/>
          </p:cNvSpPr>
          <p:nvPr/>
        </p:nvSpPr>
        <p:spPr bwMode="auto">
          <a:xfrm>
            <a:off x="5029200" y="2057400"/>
            <a:ext cx="2133600" cy="0"/>
          </a:xfrm>
          <a:prstGeom prst="line">
            <a:avLst/>
          </a:prstGeom>
          <a:noFill/>
          <a:ln w="28575">
            <a:solidFill>
              <a:schemeClr val="tx1"/>
            </a:solidFill>
            <a:round/>
            <a:headEnd/>
            <a:tailEnd/>
          </a:ln>
          <a:effectLst/>
        </p:spPr>
        <p:txBody>
          <a:bodyPr/>
          <a:lstStyle/>
          <a:p>
            <a:endParaRPr lang="zh-CN" altLang="en-US"/>
          </a:p>
        </p:txBody>
      </p:sp>
      <p:sp>
        <p:nvSpPr>
          <p:cNvPr id="26662" name="Line 38"/>
          <p:cNvSpPr>
            <a:spLocks noChangeShapeType="1"/>
          </p:cNvSpPr>
          <p:nvPr/>
        </p:nvSpPr>
        <p:spPr bwMode="auto">
          <a:xfrm>
            <a:off x="4572000" y="3505200"/>
            <a:ext cx="1600200" cy="0"/>
          </a:xfrm>
          <a:prstGeom prst="line">
            <a:avLst/>
          </a:prstGeom>
          <a:noFill/>
          <a:ln w="28575">
            <a:solidFill>
              <a:schemeClr val="tx1"/>
            </a:solidFill>
            <a:round/>
            <a:headEnd/>
            <a:tailEnd/>
          </a:ln>
          <a:effectLst/>
        </p:spPr>
        <p:txBody>
          <a:bodyPr/>
          <a:lstStyle/>
          <a:p>
            <a:endParaRPr lang="zh-CN" altLang="en-US"/>
          </a:p>
        </p:txBody>
      </p:sp>
      <p:sp>
        <p:nvSpPr>
          <p:cNvPr id="26663" name="Line 39"/>
          <p:cNvSpPr>
            <a:spLocks noChangeShapeType="1"/>
          </p:cNvSpPr>
          <p:nvPr/>
        </p:nvSpPr>
        <p:spPr bwMode="auto">
          <a:xfrm>
            <a:off x="7239000" y="4343400"/>
            <a:ext cx="381000" cy="1295400"/>
          </a:xfrm>
          <a:prstGeom prst="line">
            <a:avLst/>
          </a:prstGeom>
          <a:noFill/>
          <a:ln w="28575">
            <a:solidFill>
              <a:schemeClr val="tx1"/>
            </a:solidFill>
            <a:round/>
            <a:headEnd/>
            <a:tailEn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6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26656"/>
                                        </p:tgtEl>
                                        <p:attrNameLst>
                                          <p:attrName>style.visibility</p:attrName>
                                        </p:attrNameLst>
                                      </p:cBhvr>
                                      <p:to>
                                        <p:strVal val="visible"/>
                                      </p:to>
                                    </p:set>
                                    <p:animEffect transition="in" filter="wipe(right)">
                                      <p:cBhvr>
                                        <p:cTn id="14" dur="500"/>
                                        <p:tgtEl>
                                          <p:spTgt spid="2665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6635"/>
                                        </p:tgtEl>
                                        <p:attrNameLst>
                                          <p:attrName>style.visibility</p:attrName>
                                        </p:attrNameLst>
                                      </p:cBhvr>
                                      <p:to>
                                        <p:strVal val="visible"/>
                                      </p:to>
                                    </p:set>
                                    <p:animEffect transition="in" filter="wipe(up)">
                                      <p:cBhvr>
                                        <p:cTn id="19" dur="500"/>
                                        <p:tgtEl>
                                          <p:spTgt spid="266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6657"/>
                                        </p:tgtEl>
                                        <p:attrNameLst>
                                          <p:attrName>style.visibility</p:attrName>
                                        </p:attrNameLst>
                                      </p:cBhvr>
                                      <p:to>
                                        <p:strVal val="visible"/>
                                      </p:to>
                                    </p:set>
                                    <p:animEffect transition="in" filter="wipe(right)">
                                      <p:cBhvr>
                                        <p:cTn id="24" dur="500"/>
                                        <p:tgtEl>
                                          <p:spTgt spid="266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6638"/>
                                        </p:tgtEl>
                                        <p:attrNameLst>
                                          <p:attrName>style.visibility</p:attrName>
                                        </p:attrNameLst>
                                      </p:cBhvr>
                                      <p:to>
                                        <p:strVal val="visible"/>
                                      </p:to>
                                    </p:set>
                                    <p:animEffect transition="in" filter="wipe(up)">
                                      <p:cBhvr>
                                        <p:cTn id="29" dur="500"/>
                                        <p:tgtEl>
                                          <p:spTgt spid="266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660"/>
                                        </p:tgtEl>
                                        <p:attrNameLst>
                                          <p:attrName>style.visibility</p:attrName>
                                        </p:attrNameLst>
                                      </p:cBhvr>
                                      <p:to>
                                        <p:strVal val="visible"/>
                                      </p:to>
                                    </p:set>
                                    <p:animEffect transition="in" filter="wipe(down)">
                                      <p:cBhvr>
                                        <p:cTn id="34" dur="500"/>
                                        <p:tgtEl>
                                          <p:spTgt spid="266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6639"/>
                                        </p:tgtEl>
                                        <p:attrNameLst>
                                          <p:attrName>style.visibility</p:attrName>
                                        </p:attrNameLst>
                                      </p:cBhvr>
                                      <p:to>
                                        <p:strVal val="visible"/>
                                      </p:to>
                                    </p:set>
                                    <p:animEffect transition="in" filter="wipe(up)">
                                      <p:cBhvr>
                                        <p:cTn id="39" dur="500"/>
                                        <p:tgtEl>
                                          <p:spTgt spid="2663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6626"/>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266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661"/>
                                        </p:tgtEl>
                                        <p:attrNameLst>
                                          <p:attrName>style.visibility</p:attrName>
                                        </p:attrNameLst>
                                      </p:cBhvr>
                                      <p:to>
                                        <p:strVal val="visible"/>
                                      </p:to>
                                    </p:set>
                                    <p:animEffect transition="in" filter="wipe(left)">
                                      <p:cBhvr>
                                        <p:cTn id="51" dur="500"/>
                                        <p:tgtEl>
                                          <p:spTgt spid="2666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662"/>
                                        </p:tgtEl>
                                        <p:attrNameLst>
                                          <p:attrName>style.visibility</p:attrName>
                                        </p:attrNameLst>
                                      </p:cBhvr>
                                      <p:to>
                                        <p:strVal val="visible"/>
                                      </p:to>
                                    </p:set>
                                    <p:animEffect transition="in" filter="wipe(left)">
                                      <p:cBhvr>
                                        <p:cTn id="56" dur="500"/>
                                        <p:tgtEl>
                                          <p:spTgt spid="266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6663"/>
                                        </p:tgtEl>
                                        <p:attrNameLst>
                                          <p:attrName>style.visibility</p:attrName>
                                        </p:attrNameLst>
                                      </p:cBhvr>
                                      <p:to>
                                        <p:strVal val="visible"/>
                                      </p:to>
                                    </p:set>
                                    <p:animEffect transition="in" filter="wipe(up)">
                                      <p:cBhvr>
                                        <p:cTn id="61" dur="500"/>
                                        <p:tgtEl>
                                          <p:spTgt spid="2666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26641"/>
                                        </p:tgtEl>
                                        <p:attrNameLst>
                                          <p:attrName>style.visibility</p:attrName>
                                        </p:attrNameLst>
                                      </p:cBhvr>
                                      <p:to>
                                        <p:strVal val="visible"/>
                                      </p:to>
                                    </p:set>
                                    <p:animEffect transition="in" filter="wipe(up)">
                                      <p:cBhvr>
                                        <p:cTn id="66" dur="500"/>
                                        <p:tgtEl>
                                          <p:spTgt spid="26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4" grpId="0" autoUpdateAnimBg="0"/>
      <p:bldP spid="26635" grpId="0" autoUpdateAnimBg="0"/>
      <p:bldP spid="26638" grpId="0" autoUpdateAnimBg="0"/>
      <p:bldP spid="26639" grpId="0" autoUpdateAnimBg="0"/>
      <p:bldP spid="26641" grpId="0" autoUpdateAnimBg="0"/>
      <p:bldP spid="26643" grpId="0" autoUpdateAnimBg="0"/>
      <p:bldP spid="26656" grpId="0" animBg="1"/>
      <p:bldP spid="26657" grpId="0" animBg="1"/>
      <p:bldP spid="26660" grpId="0" animBg="1"/>
      <p:bldP spid="26661" grpId="0" animBg="1"/>
      <p:bldP spid="26662" grpId="0" animBg="1"/>
      <p:bldP spid="2666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381000" y="5791200"/>
            <a:ext cx="4937125" cy="822325"/>
          </a:xfrm>
          <a:prstGeom prst="rect">
            <a:avLst/>
          </a:prstGeom>
          <a:noFill/>
          <a:ln w="9525">
            <a:noFill/>
            <a:miter lim="800000"/>
            <a:headEnd/>
            <a:tailEnd/>
          </a:ln>
          <a:effectLst/>
        </p:spPr>
        <p:txBody>
          <a:bodyPr wrap="none">
            <a:spAutoFit/>
          </a:bodyPr>
          <a:lstStyle/>
          <a:p>
            <a:r>
              <a:rPr lang="en-US" altLang="zh-CN" b="1" i="1">
                <a:ea typeface="宋体" charset="-122"/>
              </a:rPr>
              <a:t>the air passages in the lung</a:t>
            </a:r>
          </a:p>
          <a:p>
            <a:r>
              <a:rPr lang="en-US" altLang="zh-CN" b="1" i="1">
                <a:ea typeface="宋体" charset="-122"/>
              </a:rPr>
              <a:t>branch into  finer and finer tubes</a:t>
            </a:r>
          </a:p>
        </p:txBody>
      </p:sp>
      <p:sp>
        <p:nvSpPr>
          <p:cNvPr id="34821" name="Text Box 5"/>
          <p:cNvSpPr txBox="1">
            <a:spLocks noChangeArrowheads="1"/>
          </p:cNvSpPr>
          <p:nvPr/>
        </p:nvSpPr>
        <p:spPr bwMode="auto">
          <a:xfrm>
            <a:off x="5486400" y="4572000"/>
            <a:ext cx="3211513" cy="1187450"/>
          </a:xfrm>
          <a:prstGeom prst="rect">
            <a:avLst/>
          </a:prstGeom>
          <a:noFill/>
          <a:ln w="9525">
            <a:noFill/>
            <a:miter lim="800000"/>
            <a:headEnd/>
            <a:tailEnd/>
          </a:ln>
          <a:effectLst/>
        </p:spPr>
        <p:txBody>
          <a:bodyPr wrap="none">
            <a:spAutoFit/>
          </a:bodyPr>
          <a:lstStyle/>
          <a:p>
            <a:r>
              <a:rPr lang="en-GB" b="1" i="1"/>
              <a:t>each tube ends up in</a:t>
            </a:r>
          </a:p>
          <a:p>
            <a:r>
              <a:rPr lang="en-GB" b="1" i="1"/>
              <a:t>a cluster of tiny air</a:t>
            </a:r>
          </a:p>
          <a:p>
            <a:r>
              <a:rPr lang="en-GB" b="1" i="1"/>
              <a:t>sacs.</a:t>
            </a:r>
            <a:endParaRPr lang="en-US" altLang="zh-CN" b="1" i="1">
              <a:ea typeface="宋体" charset="-122"/>
            </a:endParaRPr>
          </a:p>
        </p:txBody>
      </p:sp>
      <p:pic>
        <p:nvPicPr>
          <p:cNvPr id="34823" name="Picture 7" descr="C:\My Documents\My Pictures\Diffusion - bronchioles.jpg"/>
          <p:cNvPicPr>
            <a:picLocks noChangeAspect="1" noChangeArrowheads="1"/>
          </p:cNvPicPr>
          <p:nvPr/>
        </p:nvPicPr>
        <p:blipFill>
          <a:blip r:embed="rId3" cstate="print">
            <a:lum contrast="20000"/>
          </a:blip>
          <a:srcRect/>
          <a:stretch>
            <a:fillRect/>
          </a:stretch>
        </p:blipFill>
        <p:spPr bwMode="auto">
          <a:xfrm>
            <a:off x="457200" y="457200"/>
            <a:ext cx="3851275" cy="5181600"/>
          </a:xfrm>
          <a:prstGeom prst="rect">
            <a:avLst/>
          </a:prstGeom>
          <a:noFill/>
        </p:spPr>
      </p:pic>
      <p:pic>
        <p:nvPicPr>
          <p:cNvPr id="34824" name="Picture 8" descr="C:\My Documents\My Pictures\Diffusion - alveoli.jpg"/>
          <p:cNvPicPr>
            <a:picLocks noChangeAspect="1" noChangeArrowheads="1"/>
          </p:cNvPicPr>
          <p:nvPr/>
        </p:nvPicPr>
        <p:blipFill>
          <a:blip r:embed="rId4" cstate="print"/>
          <a:srcRect/>
          <a:stretch>
            <a:fillRect/>
          </a:stretch>
        </p:blipFill>
        <p:spPr bwMode="auto">
          <a:xfrm>
            <a:off x="4953000" y="685800"/>
            <a:ext cx="3860800" cy="3519488"/>
          </a:xfrm>
          <a:prstGeom prst="rect">
            <a:avLst/>
          </a:prstGeom>
          <a:noFill/>
        </p:spPr>
      </p:pic>
      <p:sp>
        <p:nvSpPr>
          <p:cNvPr id="34826" name="Line 10"/>
          <p:cNvSpPr>
            <a:spLocks noChangeShapeType="1"/>
          </p:cNvSpPr>
          <p:nvPr/>
        </p:nvSpPr>
        <p:spPr bwMode="auto">
          <a:xfrm>
            <a:off x="3505200" y="2743200"/>
            <a:ext cx="2209800" cy="0"/>
          </a:xfrm>
          <a:prstGeom prst="line">
            <a:avLst/>
          </a:prstGeom>
          <a:noFill/>
          <a:ln w="38100">
            <a:solidFill>
              <a:srgbClr val="0000FF"/>
            </a:solidFill>
            <a:round/>
            <a:headEnd/>
            <a:tailEnd type="triangle" w="med" len="med"/>
          </a:ln>
          <a:effectLst/>
        </p:spPr>
        <p:txBody>
          <a:bodyPr/>
          <a:lstStyle/>
          <a:p>
            <a:endParaRPr lang="zh-CN" altLang="en-US"/>
          </a:p>
        </p:txBody>
      </p:sp>
      <p:sp>
        <p:nvSpPr>
          <p:cNvPr id="34829" name="Oval 13"/>
          <p:cNvSpPr>
            <a:spLocks noChangeArrowheads="1"/>
          </p:cNvSpPr>
          <p:nvPr/>
        </p:nvSpPr>
        <p:spPr bwMode="auto">
          <a:xfrm>
            <a:off x="3276600" y="2590800"/>
            <a:ext cx="381000" cy="304800"/>
          </a:xfrm>
          <a:prstGeom prst="ellipse">
            <a:avLst/>
          </a:prstGeom>
          <a:noFill/>
          <a:ln w="38100">
            <a:solidFill>
              <a:srgbClr val="0000FF"/>
            </a:solidFill>
            <a:round/>
            <a:headEnd/>
            <a:tailEnd/>
          </a:ln>
          <a:effectLst/>
        </p:spPr>
        <p:txBody>
          <a:bodyPr wrap="none" anchor="ctr"/>
          <a:lstStyle/>
          <a:p>
            <a:endParaRPr lang="zh-CN" altLang="en-US"/>
          </a:p>
        </p:txBody>
      </p:sp>
      <p:sp>
        <p:nvSpPr>
          <p:cNvPr id="34830" name="Rectangle 14"/>
          <p:cNvSpPr>
            <a:spLocks noGrp="1" noChangeArrowheads="1"/>
          </p:cNvSpPr>
          <p:nvPr>
            <p:ph type="title" idx="4294967295"/>
          </p:nvPr>
        </p:nvSpPr>
        <p:spPr>
          <a:xfrm>
            <a:off x="0" y="0"/>
            <a:ext cx="3581400" cy="533400"/>
          </a:xfrm>
        </p:spPr>
        <p:txBody>
          <a:bodyPr>
            <a:normAutofit fontScale="90000"/>
          </a:bodyPr>
          <a:lstStyle/>
          <a:p>
            <a:r>
              <a:rPr lang="en-US" altLang="zh-CN" sz="3200">
                <a:ea typeface="宋体" charset="-122"/>
              </a:rPr>
              <a:t>Lung Structure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830"/>
                                        </p:tgtEl>
                                        <p:attrNameLst>
                                          <p:attrName>style.visibility</p:attrName>
                                        </p:attrNameLst>
                                      </p:cBhvr>
                                      <p:to>
                                        <p:strVal val="visible"/>
                                      </p:to>
                                    </p:set>
                                    <p:animEffect transition="in" filter="wipe(up)">
                                      <p:cBhvr>
                                        <p:cTn id="7" dur="500"/>
                                        <p:tgtEl>
                                          <p:spTgt spid="348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823"/>
                                        </p:tgtEl>
                                        <p:attrNameLst>
                                          <p:attrName>style.visibility</p:attrName>
                                        </p:attrNameLst>
                                      </p:cBhvr>
                                      <p:to>
                                        <p:strVal val="visible"/>
                                      </p:to>
                                    </p:set>
                                    <p:animEffect transition="in" filter="wipe(up)">
                                      <p:cBhvr>
                                        <p:cTn id="12" dur="500"/>
                                        <p:tgtEl>
                                          <p:spTgt spid="3482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4820"/>
                                        </p:tgtEl>
                                        <p:attrNameLst>
                                          <p:attrName>style.visibility</p:attrName>
                                        </p:attrNameLst>
                                      </p:cBhvr>
                                      <p:to>
                                        <p:strVal val="visible"/>
                                      </p:to>
                                    </p:set>
                                    <p:animEffect transition="in" filter="wipe(up)">
                                      <p:cBhvr>
                                        <p:cTn id="16" dur="500"/>
                                        <p:tgtEl>
                                          <p:spTgt spid="348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4829"/>
                                        </p:tgtEl>
                                        <p:attrNameLst>
                                          <p:attrName>style.visibility</p:attrName>
                                        </p:attrNameLst>
                                      </p:cBhvr>
                                      <p:to>
                                        <p:strVal val="visible"/>
                                      </p:to>
                                    </p:set>
                                    <p:animEffect transition="in" filter="dissolve">
                                      <p:cBhvr>
                                        <p:cTn id="21" dur="500"/>
                                        <p:tgtEl>
                                          <p:spTgt spid="348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4826"/>
                                        </p:tgtEl>
                                        <p:attrNameLst>
                                          <p:attrName>style.visibility</p:attrName>
                                        </p:attrNameLst>
                                      </p:cBhvr>
                                      <p:to>
                                        <p:strVal val="visible"/>
                                      </p:to>
                                    </p:set>
                                    <p:animEffect transition="in" filter="wipe(left)">
                                      <p:cBhvr>
                                        <p:cTn id="26" dur="500"/>
                                        <p:tgtEl>
                                          <p:spTgt spid="348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4824"/>
                                        </p:tgtEl>
                                        <p:attrNameLst>
                                          <p:attrName>style.visibility</p:attrName>
                                        </p:attrNameLst>
                                      </p:cBhvr>
                                      <p:to>
                                        <p:strVal val="visible"/>
                                      </p:to>
                                    </p:set>
                                    <p:animEffect transition="in" filter="wipe(up)">
                                      <p:cBhvr>
                                        <p:cTn id="31" dur="500"/>
                                        <p:tgtEl>
                                          <p:spTgt spid="348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34821"/>
                                        </p:tgtEl>
                                        <p:attrNameLst>
                                          <p:attrName>style.visibility</p:attrName>
                                        </p:attrNameLst>
                                      </p:cBhvr>
                                      <p:to>
                                        <p:strVal val="visible"/>
                                      </p:to>
                                    </p:set>
                                    <p:animEffect transition="in" filter="wipe(up)">
                                      <p:cBhvr>
                                        <p:cTn id="35"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autoUpdateAnimBg="0"/>
      <p:bldP spid="34821" grpId="0" autoUpdateAnimBg="0"/>
      <p:bldP spid="34826" grpId="0" animBg="1"/>
      <p:bldP spid="34829" grpId="0" animBg="1"/>
      <p:bldP spid="34830"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F6F2D7-B026-4AB3-A8FE-365E0891FBE6}"/>
</file>

<file path=customXml/itemProps2.xml><?xml version="1.0" encoding="utf-8"?>
<ds:datastoreItem xmlns:ds="http://schemas.openxmlformats.org/officeDocument/2006/customXml" ds:itemID="{7537777F-9527-4AFD-958E-48D0B9E0C56B}"/>
</file>

<file path=customXml/itemProps3.xml><?xml version="1.0" encoding="utf-8"?>
<ds:datastoreItem xmlns:ds="http://schemas.openxmlformats.org/officeDocument/2006/customXml" ds:itemID="{38AEBD6C-69E4-4E18-B128-FB136BD0339D}"/>
</file>

<file path=docProps/app.xml><?xml version="1.0" encoding="utf-8"?>
<Properties xmlns="http://schemas.openxmlformats.org/officeDocument/2006/extended-properties" xmlns:vt="http://schemas.openxmlformats.org/officeDocument/2006/docPropsVTypes">
  <TotalTime>3482</TotalTime>
  <Words>680</Words>
  <Application>Microsoft Macintosh PowerPoint</Application>
  <PresentationFormat>全屏显示(4:3)</PresentationFormat>
  <Paragraphs>102</Paragraphs>
  <Slides>18</Slides>
  <Notes>5</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18</vt:i4>
      </vt:variant>
    </vt:vector>
  </HeadingPairs>
  <TitlesOfParts>
    <vt:vector size="21" baseType="lpstr">
      <vt:lpstr>Arial</vt:lpstr>
      <vt:lpstr>Calibri</vt:lpstr>
      <vt:lpstr>Office 主题​​</vt:lpstr>
      <vt:lpstr>C3 topic1-Diffusion</vt:lpstr>
      <vt:lpstr>Learning objectives</vt:lpstr>
      <vt:lpstr>Terminology (Key terms)</vt:lpstr>
      <vt:lpstr>PowerPoint 演示文稿</vt:lpstr>
      <vt:lpstr>Diffusion</vt:lpstr>
      <vt:lpstr>Net movement</vt:lpstr>
      <vt:lpstr>Diffusion in biology</vt:lpstr>
      <vt:lpstr>Human lungs</vt:lpstr>
      <vt:lpstr>Lung Structure</vt:lpstr>
      <vt:lpstr>A single air sac</vt:lpstr>
      <vt:lpstr>Diffusion in biology</vt:lpstr>
      <vt:lpstr>Leaf</vt:lpstr>
      <vt:lpstr>Misconceptions about diffusion</vt:lpstr>
      <vt:lpstr>Factors influencing diffusion</vt:lpstr>
      <vt:lpstr>PowerPoint 演示文稿</vt:lpstr>
      <vt:lpstr>PowerPoint 演示文稿</vt:lpstr>
      <vt:lpstr>PowerPoint 演示文稿</vt:lpstr>
      <vt:lpstr>video</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C3 topic1-Diffusion</dc:title>
  <dc:creator>chai</dc:creator>
  <cp:lastModifiedBy>柴 文婷</cp:lastModifiedBy>
  <cp:revision>232</cp:revision>
  <dcterms:created xsi:type="dcterms:W3CDTF">2015-10-22T10:31:22Z</dcterms:created>
  <dcterms:modified xsi:type="dcterms:W3CDTF">2020-11-24T09:31:42Z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